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2"/>
  </p:notesMasterIdLst>
  <p:sldIdLst>
    <p:sldId id="262" r:id="rId4"/>
    <p:sldId id="256" r:id="rId5"/>
    <p:sldId id="257" r:id="rId6"/>
    <p:sldId id="258" r:id="rId7"/>
    <p:sldId id="259" r:id="rId8"/>
    <p:sldId id="261" r:id="rId9"/>
    <p:sldId id="260" r:id="rId10"/>
    <p:sldId id="263" r:id="rId11"/>
  </p:sldIdLst>
  <p:sldSz cx="9144000" cy="6858000" type="screen4x3"/>
  <p:notesSz cx="7315200" cy="96012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506" autoAdjust="0"/>
  </p:normalViewPr>
  <p:slideViewPr>
    <p:cSldViewPr>
      <p:cViewPr varScale="1">
        <p:scale>
          <a:sx n="106" d="100"/>
          <a:sy n="106" d="100"/>
        </p:scale>
        <p:origin x="-976"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s-ES"/>
          </a:p>
        </p:txBody>
      </p:sp>
      <p:sp>
        <p:nvSpPr>
          <p:cNvPr id="3" name="2 Marcador de fecha"/>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D60959AB-5A7F-4AA3-9B35-EF8A163985D0}" type="datetimeFigureOut">
              <a:rPr lang="es-ES" smtClean="0"/>
              <a:t>21/05/15</a:t>
            </a:fld>
            <a:endParaRPr lang="es-ES"/>
          </a:p>
        </p:txBody>
      </p:sp>
      <p:sp>
        <p:nvSpPr>
          <p:cNvPr id="4" name="3 Marcador de imagen de diapositiva"/>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s-ES"/>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6D00FB7D-3AE8-4D9E-809F-11D350FF3A3B}" type="slidenum">
              <a:rPr lang="es-ES" smtClean="0"/>
              <a:t>‹Nr.›</a:t>
            </a:fld>
            <a:endParaRPr lang="es-ES"/>
          </a:p>
        </p:txBody>
      </p:sp>
    </p:spTree>
    <p:extLst>
      <p:ext uri="{BB962C8B-B14F-4D97-AF65-F5344CB8AC3E}">
        <p14:creationId xmlns:p14="http://schemas.microsoft.com/office/powerpoint/2010/main" val="856296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174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dirty="0" smtClean="0"/>
          </a:p>
        </p:txBody>
      </p:sp>
      <p:sp>
        <p:nvSpPr>
          <p:cNvPr id="3174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35D5E3E-F416-40DA-AC1F-9E2E76102BB6}" type="slidenum">
              <a:rPr lang="es-MX">
                <a:solidFill>
                  <a:prstClr val="black"/>
                </a:solidFill>
                <a:latin typeface="Calibri"/>
              </a:rPr>
              <a:pPr fontAlgn="base">
                <a:spcBef>
                  <a:spcPct val="0"/>
                </a:spcBef>
                <a:spcAft>
                  <a:spcPct val="0"/>
                </a:spcAft>
              </a:pPr>
              <a:t>1</a:t>
            </a:fld>
            <a:endParaRPr lang="es-MX" dirty="0">
              <a:solidFill>
                <a:prstClr val="black"/>
              </a:solidFill>
              <a:latin typeface="Calibri"/>
            </a:endParaRPr>
          </a:p>
        </p:txBody>
      </p:sp>
    </p:spTree>
    <p:extLst>
      <p:ext uri="{BB962C8B-B14F-4D97-AF65-F5344CB8AC3E}">
        <p14:creationId xmlns:p14="http://schemas.microsoft.com/office/powerpoint/2010/main" val="3826218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La Ley General</a:t>
            </a:r>
            <a:r>
              <a:rPr lang="es-ES" baseline="0" dirty="0" smtClean="0"/>
              <a:t> de Transparencia y Acceso a la Información Pública, en su Título Segundo, Capítulo Primero, instituye el Sistema Nacional de Transparencia, Acceso a la información y Protección de Datos Personales. El artículo 28 señala que el propósito de este Sistema es </a:t>
            </a:r>
            <a:r>
              <a:rPr lang="es-MX" dirty="0">
                <a:latin typeface="Arial" panose="020B0604020202020204" pitchFamily="34" charset="0"/>
                <a:ea typeface="Calibri" pitchFamily="34" charset="0"/>
                <a:cs typeface="Arial" panose="020B0604020202020204" pitchFamily="34" charset="0"/>
              </a:rPr>
              <a:t>fortalecer la rendición de cuentas del Estado Mexicano. Para ello, deberá coordinar y evaluar las acciones relativas a la política pública transversal de transparencia, acceso a la información y protección de datos personales, así como establecer e implementar los criterios y lineamientos, de conformidad con lo señalado en la Ley General y demás normatividad aplicable.</a:t>
            </a:r>
          </a:p>
          <a:p>
            <a:endParaRPr lang="es-MX" dirty="0">
              <a:latin typeface="Arial" panose="020B0604020202020204" pitchFamily="34" charset="0"/>
              <a:cs typeface="Arial" panose="020B0604020202020204" pitchFamily="34" charset="0"/>
            </a:endParaRPr>
          </a:p>
          <a:p>
            <a:r>
              <a:rPr lang="es-ES" dirty="0" smtClean="0"/>
              <a:t>El</a:t>
            </a:r>
            <a:r>
              <a:rPr lang="es-ES" baseline="0" dirty="0" smtClean="0"/>
              <a:t> órgano de dirección de este Sistema será el Consejo Nacional integrado por el Instituto Nacional de Transparencia, Acceso a la Información y Protección de Datos Personales, INAI, la Auditoría Superior de la Federación, el Archivo General de la Nacional, el Instituto Nacional de Estadística y Geografía, INEGI, y los órganos garantes de transparencia de las 32 entidades federativas, de acuerdo con lo señalado en el artículo 6º constitucional, apartado A, fracción VIII, último párrafo.</a:t>
            </a:r>
            <a:endParaRPr lang="es-ES" dirty="0"/>
          </a:p>
        </p:txBody>
      </p:sp>
      <p:sp>
        <p:nvSpPr>
          <p:cNvPr id="4" name="3 Marcador de número de diapositiva"/>
          <p:cNvSpPr>
            <a:spLocks noGrp="1"/>
          </p:cNvSpPr>
          <p:nvPr>
            <p:ph type="sldNum" sz="quarter" idx="10"/>
          </p:nvPr>
        </p:nvSpPr>
        <p:spPr/>
        <p:txBody>
          <a:bodyPr/>
          <a:lstStyle/>
          <a:p>
            <a:fld id="{6D00FB7D-3AE8-4D9E-809F-11D350FF3A3B}" type="slidenum">
              <a:rPr lang="es-ES" smtClean="0"/>
              <a:t>2</a:t>
            </a:fld>
            <a:endParaRPr lang="es-ES"/>
          </a:p>
        </p:txBody>
      </p:sp>
    </p:spTree>
    <p:extLst>
      <p:ext uri="{BB962C8B-B14F-4D97-AF65-F5344CB8AC3E}">
        <p14:creationId xmlns:p14="http://schemas.microsoft.com/office/powerpoint/2010/main" val="3266668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Para formalizar el Consejo Nacional, primero que nada</a:t>
            </a:r>
            <a:r>
              <a:rPr lang="es-ES" baseline="0" dirty="0" smtClean="0"/>
              <a:t> se debe establecer un acta constitutiva y un convenio general de colaboración (tipo COMAIP) firmado por todos los integrantes del Sistema Nacional. En seguida, para su operación es necesario elaborar reglamentos, lineamientos o acuerdos, como lo señala el artículo 35 de la LGTAIP, a efectos de sentar las bases para una mejor coordinación o colaboración entre las instituciones. En estos reglamentos o lineamientos se deberá establecer la forma en que va a funcionar el Sistema, ya sea a través de comisiones, coordinaciones regionales u otras divisiones territoriales, tal como se estipuló en las Bases de Coordinación de la COMAIP, aunque ahora tomando en cuenta la incorporación de representantes de la ASF u organismos fiscalizadores, el AGN o las instancias a cargo de los archivos en la región o entidad, y las autoridades regionales o locales del INEGI.</a:t>
            </a:r>
          </a:p>
          <a:p>
            <a:endParaRPr lang="es-ES" baseline="0" dirty="0" smtClean="0"/>
          </a:p>
          <a:p>
            <a:r>
              <a:rPr lang="es-ES" baseline="0" dirty="0" smtClean="0"/>
              <a:t>Sería conveniente que en la sesión final de la COMAIP se designe un grupo de trabajo (de no más de 8 integrantes y un coordinador del grupo) para elaborar el Reglamento de coordinación, colaboración y operación del Consejo Nacional y el Programa de Trabajo, a fin de que estén aprobados lo más pronto posible.</a:t>
            </a:r>
          </a:p>
        </p:txBody>
      </p:sp>
      <p:sp>
        <p:nvSpPr>
          <p:cNvPr id="4" name="3 Marcador de número de diapositiva"/>
          <p:cNvSpPr>
            <a:spLocks noGrp="1"/>
          </p:cNvSpPr>
          <p:nvPr>
            <p:ph type="sldNum" sz="quarter" idx="10"/>
          </p:nvPr>
        </p:nvSpPr>
        <p:spPr/>
        <p:txBody>
          <a:bodyPr/>
          <a:lstStyle/>
          <a:p>
            <a:fld id="{6D00FB7D-3AE8-4D9E-809F-11D350FF3A3B}" type="slidenum">
              <a:rPr lang="es-ES" smtClean="0"/>
              <a:t>3</a:t>
            </a:fld>
            <a:endParaRPr lang="es-ES"/>
          </a:p>
        </p:txBody>
      </p:sp>
    </p:spTree>
    <p:extLst>
      <p:ext uri="{BB962C8B-B14F-4D97-AF65-F5344CB8AC3E}">
        <p14:creationId xmlns:p14="http://schemas.microsoft.com/office/powerpoint/2010/main" val="224493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El artículo 32 de la Ley General determina la conformación</a:t>
            </a:r>
            <a:r>
              <a:rPr lang="es-ES" baseline="0" dirty="0" smtClean="0"/>
              <a:t> del Consejo Nacional de la siguiente manera: El titular del INAI, que presidirá el Consejo Nacional. El INAI tendrá derecho a un solo voto y, en su momento, al voto de calidad por ser la instancia que preside el Consejo.</a:t>
            </a:r>
          </a:p>
          <a:p>
            <a:endParaRPr lang="es-ES" baseline="0" dirty="0" smtClean="0"/>
          </a:p>
          <a:p>
            <a:r>
              <a:rPr lang="es-ES" baseline="0" dirty="0" smtClean="0"/>
              <a:t>Los órganos garantes de las entidades federativas estarán representados por su titular, es decir, el presidente, o, en su caso, por un comisionado que sea designado por el Pleno de la institución garante. Cada órgano tendrá derecho a voz y a un voto.</a:t>
            </a:r>
          </a:p>
          <a:p>
            <a:endParaRPr lang="es-ES" baseline="0" dirty="0" smtClean="0"/>
          </a:p>
          <a:p>
            <a:r>
              <a:rPr lang="es-ES" baseline="0" dirty="0" smtClean="0"/>
              <a:t>Las demás instituciones, la ASF, el AGN y el INEGI, serán representados por su titular o por un suplente que, como mínimo, deberá tener el nivel de Director General. Tendrán derecho a voz y a un voto por cada institución.</a:t>
            </a:r>
          </a:p>
          <a:p>
            <a:endParaRPr lang="es-ES" baseline="0" dirty="0" smtClean="0"/>
          </a:p>
          <a:p>
            <a:r>
              <a:rPr lang="es-ES" dirty="0" smtClean="0"/>
              <a:t>Estamos</a:t>
            </a:r>
            <a:r>
              <a:rPr lang="es-ES" baseline="0" dirty="0" smtClean="0"/>
              <a:t> hablando de un total de 36 votos.</a:t>
            </a:r>
            <a:endParaRPr lang="es-ES" dirty="0"/>
          </a:p>
        </p:txBody>
      </p:sp>
      <p:sp>
        <p:nvSpPr>
          <p:cNvPr id="4" name="3 Marcador de número de diapositiva"/>
          <p:cNvSpPr>
            <a:spLocks noGrp="1"/>
          </p:cNvSpPr>
          <p:nvPr>
            <p:ph type="sldNum" sz="quarter" idx="10"/>
          </p:nvPr>
        </p:nvSpPr>
        <p:spPr/>
        <p:txBody>
          <a:bodyPr/>
          <a:lstStyle/>
          <a:p>
            <a:fld id="{6D00FB7D-3AE8-4D9E-809F-11D350FF3A3B}" type="slidenum">
              <a:rPr lang="es-ES" smtClean="0"/>
              <a:t>4</a:t>
            </a:fld>
            <a:endParaRPr lang="es-ES"/>
          </a:p>
        </p:txBody>
      </p:sp>
    </p:spTree>
    <p:extLst>
      <p:ext uri="{BB962C8B-B14F-4D97-AF65-F5344CB8AC3E}">
        <p14:creationId xmlns:p14="http://schemas.microsoft.com/office/powerpoint/2010/main" val="1956650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Como lo estipula</a:t>
            </a:r>
            <a:r>
              <a:rPr lang="es-ES" baseline="0" dirty="0" smtClean="0"/>
              <a:t> </a:t>
            </a:r>
            <a:r>
              <a:rPr lang="es-ES" dirty="0" smtClean="0"/>
              <a:t>el artículo 34 de la Ley General, el Consejo</a:t>
            </a:r>
            <a:r>
              <a:rPr lang="es-ES" baseline="0" dirty="0" smtClean="0"/>
              <a:t> Nacional podrá funcionar en Pleno o en Comisiones. Por lo tanto, tal como venía ocurriendo con la COMAIP, será importante diseñar convenientemente el esquema y el número de comisiones, para que todos los integrantes de los Plenos de los órganos garantes y los servidores públicos de las instituciones miembros del Sistema Nacional se involucren en los trabajos y coadyuven a la consecución de los objetivos del Sistema. Nos queda claro que a estas comisiones se podrá invitar a expertos en temas específicos.</a:t>
            </a:r>
          </a:p>
          <a:p>
            <a:endParaRPr lang="es-ES" baseline="0" dirty="0" smtClean="0"/>
          </a:p>
          <a:p>
            <a:r>
              <a:rPr lang="es-ES" baseline="0" dirty="0" smtClean="0"/>
              <a:t>Además, sería muy importante continuar con la agrupación regional de las instituciones para operar el Sistema de manera interestatal, con el espíritu de que la división del trabajo siempre dará mejores resultados. Hasta ahora, se ha trabajado bien de esa manera y, en todo caso, deberán integrarse las representaciones de las instituciones fiscalizadoras correspondientes, las autoridades reguladoras de los archivos y el titular de la dirección regional del INEGI que corresponda.</a:t>
            </a:r>
          </a:p>
          <a:p>
            <a:endParaRPr lang="es-ES" baseline="0" dirty="0" smtClean="0"/>
          </a:p>
          <a:p>
            <a:r>
              <a:rPr lang="es-ES" baseline="0" dirty="0" smtClean="0"/>
              <a:t>Tanto las comisiones como las coordinaciones regionales deberán estar coordinadas por un comisionado, comisionada, consejero o consejera de algún órgano garante, y no necesariamente tendrá que ser el presidente de la institución. En su caso, la </a:t>
            </a:r>
            <a:r>
              <a:rPr lang="es-ES" b="1" baseline="0" dirty="0" smtClean="0"/>
              <a:t>secretaría técnica de las comisiones </a:t>
            </a:r>
            <a:r>
              <a:rPr lang="es-ES" baseline="0" dirty="0" smtClean="0"/>
              <a:t>deberá estar a cargo de personal del INAI, que será el que dé seguimiento a los acuerdos y a las actividades realizadas.</a:t>
            </a:r>
            <a:endParaRPr lang="es-ES" dirty="0"/>
          </a:p>
        </p:txBody>
      </p:sp>
      <p:sp>
        <p:nvSpPr>
          <p:cNvPr id="4" name="3 Marcador de número de diapositiva"/>
          <p:cNvSpPr>
            <a:spLocks noGrp="1"/>
          </p:cNvSpPr>
          <p:nvPr>
            <p:ph type="sldNum" sz="quarter" idx="10"/>
          </p:nvPr>
        </p:nvSpPr>
        <p:spPr/>
        <p:txBody>
          <a:bodyPr/>
          <a:lstStyle/>
          <a:p>
            <a:fld id="{6D00FB7D-3AE8-4D9E-809F-11D350FF3A3B}" type="slidenum">
              <a:rPr lang="es-ES" smtClean="0"/>
              <a:t>5</a:t>
            </a:fld>
            <a:endParaRPr lang="es-ES"/>
          </a:p>
        </p:txBody>
      </p:sp>
    </p:spTree>
    <p:extLst>
      <p:ext uri="{BB962C8B-B14F-4D97-AF65-F5344CB8AC3E}">
        <p14:creationId xmlns:p14="http://schemas.microsoft.com/office/powerpoint/2010/main" val="1956650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1200" dirty="0" smtClean="0">
                <a:solidFill>
                  <a:schemeClr val="tx1"/>
                </a:solidFill>
                <a:latin typeface="+mn-lt"/>
              </a:rPr>
              <a:t>Estos son ejemplos de las comisiones que estimo necesarias;</a:t>
            </a:r>
            <a:r>
              <a:rPr lang="es-ES" sz="1200" baseline="0" dirty="0" smtClean="0">
                <a:solidFill>
                  <a:schemeClr val="tx1"/>
                </a:solidFill>
                <a:latin typeface="+mn-lt"/>
              </a:rPr>
              <a:t> algunas de ellas ya estaban contempladas en la COMAIP; otras considero que deben ser transformadas y readecuadas sus funciones; y algunas más son para nueva creación, conforme a lo señalado en la Ley General y en los objetivos del Sistema Nacional. Es todo caso, es necesario revisar las funciones de las comisiones existentes para determinar su vigencia o para readecuarlas a la nueva realidad normativa, y convenir la creación de las comisiones que sean pertinentes.</a:t>
            </a:r>
          </a:p>
          <a:p>
            <a:endParaRPr lang="es-ES" sz="1200" baseline="0" dirty="0" smtClean="0">
              <a:solidFill>
                <a:schemeClr val="tx1"/>
              </a:solidFill>
              <a:latin typeface="+mn-lt"/>
            </a:endParaRPr>
          </a:p>
          <a:p>
            <a:r>
              <a:rPr lang="es-ES" sz="1200" dirty="0" smtClean="0">
                <a:solidFill>
                  <a:schemeClr val="tx1"/>
                </a:solidFill>
                <a:latin typeface="+mn-lt"/>
              </a:rPr>
              <a:t>En</a:t>
            </a:r>
            <a:r>
              <a:rPr lang="es-ES" sz="1200" baseline="0" dirty="0" smtClean="0">
                <a:solidFill>
                  <a:schemeClr val="tx1"/>
                </a:solidFill>
                <a:latin typeface="+mn-lt"/>
              </a:rPr>
              <a:t> este ejercicio que realicé, considero que deben permanecer </a:t>
            </a:r>
            <a:r>
              <a:rPr lang="es-ES" sz="1200" dirty="0" smtClean="0">
                <a:solidFill>
                  <a:schemeClr val="tx1"/>
                </a:solidFill>
                <a:latin typeface="+mn-lt"/>
              </a:rPr>
              <a:t>las</a:t>
            </a:r>
            <a:r>
              <a:rPr lang="es-ES" sz="1200" baseline="0" dirty="0" smtClean="0">
                <a:solidFill>
                  <a:schemeClr val="tx1"/>
                </a:solidFill>
                <a:latin typeface="+mn-lt"/>
              </a:rPr>
              <a:t> comisiones:</a:t>
            </a:r>
          </a:p>
          <a:p>
            <a:endParaRPr lang="es-ES" sz="1200" baseline="0" dirty="0" smtClean="0">
              <a:solidFill>
                <a:schemeClr val="tx1"/>
              </a:solidFill>
              <a:latin typeface="+mn-lt"/>
            </a:endParaRP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Jurídica</a:t>
            </a: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Datos personales</a:t>
            </a: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Educación y cultura de la transparencia</a:t>
            </a: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Comunicación social</a:t>
            </a: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Vinculación con la sociedad</a:t>
            </a:r>
          </a:p>
          <a:p>
            <a:endParaRPr lang="es-ES" sz="1200" dirty="0" smtClean="0">
              <a:solidFill>
                <a:schemeClr val="tx1"/>
              </a:solidFill>
              <a:latin typeface="+mn-lt"/>
            </a:endParaRPr>
          </a:p>
          <a:p>
            <a:r>
              <a:rPr lang="es-ES" sz="1200" dirty="0" smtClean="0">
                <a:solidFill>
                  <a:schemeClr val="tx1"/>
                </a:solidFill>
                <a:latin typeface="+mn-lt"/>
              </a:rPr>
              <a:t>Las que</a:t>
            </a:r>
            <a:r>
              <a:rPr lang="es-ES" sz="1200" baseline="0" dirty="0" smtClean="0">
                <a:solidFill>
                  <a:schemeClr val="tx1"/>
                </a:solidFill>
                <a:latin typeface="+mn-lt"/>
              </a:rPr>
              <a:t> podrían ser transformadas o readecuadas sus funciones son:</a:t>
            </a:r>
          </a:p>
          <a:p>
            <a:endParaRPr lang="es-ES" sz="1200" dirty="0" smtClean="0">
              <a:solidFill>
                <a:schemeClr val="tx1"/>
              </a:solidFill>
              <a:latin typeface="+mn-lt"/>
            </a:endParaRP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Tecnologías de la Información y Plataforma Nacional de Transparencia</a:t>
            </a: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Archivos y gestión documental</a:t>
            </a:r>
          </a:p>
          <a:p>
            <a:endParaRPr lang="es-ES" sz="1200" dirty="0" smtClean="0">
              <a:solidFill>
                <a:schemeClr val="tx1"/>
              </a:solidFill>
              <a:latin typeface="+mn-lt"/>
            </a:endParaRPr>
          </a:p>
          <a:p>
            <a:r>
              <a:rPr lang="es-ES" sz="1200" baseline="0" dirty="0" smtClean="0">
                <a:solidFill>
                  <a:schemeClr val="tx1"/>
                </a:solidFill>
                <a:latin typeface="+mn-lt"/>
              </a:rPr>
              <a:t>Y las de nueva creación podrían ser:</a:t>
            </a:r>
          </a:p>
          <a:p>
            <a:endParaRPr lang="es-ES" sz="1200" baseline="0" dirty="0" smtClean="0">
              <a:solidFill>
                <a:schemeClr val="tx1"/>
              </a:solidFill>
              <a:latin typeface="+mn-lt"/>
            </a:endParaRP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Criterios de resoluciones</a:t>
            </a:r>
            <a:r>
              <a:rPr lang="es-ES" sz="1200" dirty="0" smtClean="0">
                <a:solidFill>
                  <a:schemeClr val="tx1"/>
                </a:solidFill>
                <a:latin typeface="+mn-lt"/>
                <a:cs typeface="Arial" panose="020B0604020202020204" pitchFamily="34" charset="0"/>
              </a:rPr>
              <a:t>. Comisión</a:t>
            </a:r>
            <a:r>
              <a:rPr lang="es-ES" sz="1200" baseline="0" dirty="0" smtClean="0">
                <a:solidFill>
                  <a:schemeClr val="tx1"/>
                </a:solidFill>
                <a:latin typeface="+mn-lt"/>
                <a:cs typeface="Arial" panose="020B0604020202020204" pitchFamily="34" charset="0"/>
              </a:rPr>
              <a:t> que crearía los lineamientos para</a:t>
            </a:r>
            <a:r>
              <a:rPr lang="es-ES" sz="1200" dirty="0" smtClean="0">
                <a:solidFill>
                  <a:schemeClr val="tx1"/>
                </a:solidFill>
                <a:latin typeface="+mn-lt"/>
                <a:cs typeface="Arial" panose="020B0604020202020204" pitchFamily="34" charset="0"/>
              </a:rPr>
              <a:t> tratar de homologar las resoluciones a nivel nacional;</a:t>
            </a: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Archivos y gestión documental</a:t>
            </a:r>
            <a:r>
              <a:rPr lang="es-ES" sz="1200" dirty="0" smtClean="0">
                <a:solidFill>
                  <a:schemeClr val="tx1"/>
                </a:solidFill>
                <a:latin typeface="+mn-lt"/>
                <a:cs typeface="Arial" panose="020B0604020202020204" pitchFamily="34" charset="0"/>
              </a:rPr>
              <a:t>, la</a:t>
            </a:r>
            <a:r>
              <a:rPr lang="es-ES" sz="1200" baseline="0" dirty="0" smtClean="0">
                <a:solidFill>
                  <a:schemeClr val="tx1"/>
                </a:solidFill>
                <a:latin typeface="+mn-lt"/>
                <a:cs typeface="Arial" panose="020B0604020202020204" pitchFamily="34" charset="0"/>
              </a:rPr>
              <a:t> cual se encargaría de crear, mejorar o dar seguimiento a la aplicación de la normatividad en la materia (aquí será importante el apoyo del AGN);</a:t>
            </a:r>
            <a:endParaRPr lang="es-ES" sz="1200" dirty="0" smtClean="0">
              <a:solidFill>
                <a:schemeClr val="tx1"/>
              </a:solidFill>
              <a:latin typeface="+mn-lt"/>
              <a:cs typeface="Arial" panose="020B0604020202020204" pitchFamily="34" charset="0"/>
            </a:endParaRP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Criterios, indicadores y evaluación de la información de obligaciones de transparencia</a:t>
            </a:r>
            <a:r>
              <a:rPr lang="es-ES" sz="1200" dirty="0" smtClean="0">
                <a:solidFill>
                  <a:schemeClr val="tx1"/>
                </a:solidFill>
                <a:latin typeface="+mn-lt"/>
                <a:cs typeface="Arial" panose="020B0604020202020204" pitchFamily="34" charset="0"/>
              </a:rPr>
              <a:t>.</a:t>
            </a:r>
            <a:r>
              <a:rPr lang="es-ES" sz="1200" baseline="0" dirty="0" smtClean="0">
                <a:solidFill>
                  <a:schemeClr val="tx1"/>
                </a:solidFill>
                <a:latin typeface="+mn-lt"/>
                <a:cs typeface="Arial" panose="020B0604020202020204" pitchFamily="34" charset="0"/>
              </a:rPr>
              <a:t> Este tema tiene una gran relevancia por todas sus implicaciones, y merece que una comisión se encargue de los lineamientos, la metodología de evaluación, los formatos para la presentación de la información, entre otras muchas cosas que determina la Ley General;</a:t>
            </a:r>
            <a:endParaRPr lang="es-ES" sz="1200" dirty="0" smtClean="0">
              <a:solidFill>
                <a:schemeClr val="tx1"/>
              </a:solidFill>
              <a:latin typeface="+mn-lt"/>
              <a:cs typeface="Arial" panose="020B0604020202020204" pitchFamily="34" charset="0"/>
            </a:endParaRP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Gobierno Abierto</a:t>
            </a:r>
            <a:r>
              <a:rPr lang="es-ES" sz="1200" b="0" dirty="0" smtClean="0">
                <a:solidFill>
                  <a:schemeClr val="tx1"/>
                </a:solidFill>
                <a:latin typeface="+mn-lt"/>
                <a:cs typeface="Arial" panose="020B0604020202020204" pitchFamily="34" charset="0"/>
              </a:rPr>
              <a:t>.</a:t>
            </a:r>
            <a:r>
              <a:rPr lang="es-ES" sz="1200" b="0" baseline="0" dirty="0" smtClean="0">
                <a:solidFill>
                  <a:schemeClr val="tx1"/>
                </a:solidFill>
                <a:latin typeface="+mn-lt"/>
                <a:cs typeface="Arial" panose="020B0604020202020204" pitchFamily="34" charset="0"/>
              </a:rPr>
              <a:t> U</a:t>
            </a:r>
            <a:r>
              <a:rPr lang="es-ES" sz="1200" baseline="0" dirty="0" smtClean="0">
                <a:solidFill>
                  <a:schemeClr val="tx1"/>
                </a:solidFill>
                <a:latin typeface="+mn-lt"/>
                <a:cs typeface="Arial" panose="020B0604020202020204" pitchFamily="34" charset="0"/>
              </a:rPr>
              <a:t>n tema que ha estado y estará presente en el desarrollo de nuestras actividades y proyectos de trabajo, como una doctrina permanente, por lo cual es necesario que sea impulsado por una comisión del Sistema Nacional;</a:t>
            </a:r>
            <a:endParaRPr lang="es-ES" sz="1200" dirty="0" smtClean="0">
              <a:solidFill>
                <a:schemeClr val="tx1"/>
              </a:solidFill>
              <a:latin typeface="+mn-lt"/>
              <a:cs typeface="Arial" panose="020B0604020202020204" pitchFamily="34" charset="0"/>
            </a:endParaRP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Capacitación</a:t>
            </a:r>
            <a:r>
              <a:rPr lang="es-ES" sz="1200" b="0" dirty="0" smtClean="0">
                <a:solidFill>
                  <a:schemeClr val="tx1"/>
                </a:solidFill>
                <a:latin typeface="+mn-lt"/>
                <a:cs typeface="Arial" panose="020B0604020202020204" pitchFamily="34" charset="0"/>
              </a:rPr>
              <a:t>.</a:t>
            </a:r>
            <a:r>
              <a:rPr lang="es-ES" sz="1200" b="0" baseline="0" dirty="0" smtClean="0">
                <a:solidFill>
                  <a:schemeClr val="tx1"/>
                </a:solidFill>
                <a:latin typeface="+mn-lt"/>
                <a:cs typeface="Arial" panose="020B0604020202020204" pitchFamily="34" charset="0"/>
              </a:rPr>
              <a:t> Una</a:t>
            </a:r>
            <a:r>
              <a:rPr lang="es-ES" sz="1200" dirty="0" smtClean="0">
                <a:solidFill>
                  <a:schemeClr val="tx1"/>
                </a:solidFill>
                <a:latin typeface="+mn-lt"/>
                <a:cs typeface="Arial" panose="020B0604020202020204" pitchFamily="34" charset="0"/>
              </a:rPr>
              <a:t> labor indispensable para la</a:t>
            </a:r>
            <a:r>
              <a:rPr lang="es-ES" sz="1200" baseline="0" dirty="0" smtClean="0">
                <a:solidFill>
                  <a:schemeClr val="tx1"/>
                </a:solidFill>
                <a:latin typeface="+mn-lt"/>
                <a:cs typeface="Arial" panose="020B0604020202020204" pitchFamily="34" charset="0"/>
              </a:rPr>
              <a:t> consolidación de la cultura de la transparencia, el acceso a la información y la protección de datos personales en las instituciones públicas; y </a:t>
            </a:r>
            <a:endParaRPr lang="es-ES" sz="1200" dirty="0" smtClean="0">
              <a:solidFill>
                <a:schemeClr val="tx1"/>
              </a:solidFill>
              <a:latin typeface="+mn-lt"/>
              <a:cs typeface="Arial" panose="020B0604020202020204" pitchFamily="34" charset="0"/>
            </a:endParaRPr>
          </a:p>
          <a:p>
            <a:pPr marL="296408" indent="-296408">
              <a:spcAft>
                <a:spcPts val="1037"/>
              </a:spcAft>
              <a:buFont typeface="Arial" panose="020B0604020202020204" pitchFamily="34" charset="0"/>
              <a:buChar char="•"/>
            </a:pPr>
            <a:r>
              <a:rPr lang="es-ES" sz="1200" b="1" dirty="0" smtClean="0">
                <a:solidFill>
                  <a:schemeClr val="tx1"/>
                </a:solidFill>
                <a:latin typeface="+mn-lt"/>
                <a:cs typeface="Arial" panose="020B0604020202020204" pitchFamily="34" charset="0"/>
              </a:rPr>
              <a:t>Promoción y difusión</a:t>
            </a:r>
            <a:r>
              <a:rPr lang="es-ES" sz="1200" dirty="0" smtClean="0">
                <a:solidFill>
                  <a:schemeClr val="tx1"/>
                </a:solidFill>
                <a:latin typeface="+mn-lt"/>
                <a:cs typeface="Arial" panose="020B0604020202020204" pitchFamily="34" charset="0"/>
              </a:rPr>
              <a:t>.</a:t>
            </a:r>
            <a:r>
              <a:rPr lang="es-ES" sz="1200" baseline="0" dirty="0" smtClean="0">
                <a:solidFill>
                  <a:schemeClr val="tx1"/>
                </a:solidFill>
                <a:latin typeface="+mn-lt"/>
                <a:cs typeface="Arial" panose="020B0604020202020204" pitchFamily="34" charset="0"/>
              </a:rPr>
              <a:t> Esta comisión tendrá que conjuntar los esfuerzos de todos los órganos garantes para llevar a cabo una verdadera campaña nacional de promoción y difusión de los derechos de acceso a la información y de protección de datos personales, que termine por posicionarlos entre la sociedad mexicana.</a:t>
            </a:r>
            <a:endParaRPr lang="es-ES" sz="1200" dirty="0" smtClean="0">
              <a:solidFill>
                <a:schemeClr val="tx1"/>
              </a:solidFill>
              <a:latin typeface="+mn-lt"/>
              <a:cs typeface="Arial" panose="020B0604020202020204" pitchFamily="34" charset="0"/>
            </a:endParaRPr>
          </a:p>
        </p:txBody>
      </p:sp>
      <p:sp>
        <p:nvSpPr>
          <p:cNvPr id="4" name="3 Marcador de número de diapositiva"/>
          <p:cNvSpPr>
            <a:spLocks noGrp="1"/>
          </p:cNvSpPr>
          <p:nvPr>
            <p:ph type="sldNum" sz="quarter" idx="10"/>
          </p:nvPr>
        </p:nvSpPr>
        <p:spPr/>
        <p:txBody>
          <a:bodyPr/>
          <a:lstStyle/>
          <a:p>
            <a:fld id="{6D00FB7D-3AE8-4D9E-809F-11D350FF3A3B}" type="slidenum">
              <a:rPr lang="es-ES" smtClean="0"/>
              <a:t>6</a:t>
            </a:fld>
            <a:endParaRPr lang="es-ES"/>
          </a:p>
        </p:txBody>
      </p:sp>
    </p:spTree>
    <p:extLst>
      <p:ext uri="{BB962C8B-B14F-4D97-AF65-F5344CB8AC3E}">
        <p14:creationId xmlns:p14="http://schemas.microsoft.com/office/powerpoint/2010/main" val="1956650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El Sistema Nacional también debe operar a nivel estatal; es decir, la estructura de</a:t>
            </a:r>
            <a:r>
              <a:rPr lang="es-ES" baseline="0" dirty="0" smtClean="0"/>
              <a:t> coordinación deberá replicarse a nivel entidad federativa para asegurar que se cumplan los propósitos del SNT, y el o los programas de trabajo determinados por el Consejo Nacional se materialicen y operen con eficiencia. Estos Consejos estatales tendrían que funcionar bajo los lineamientos o acuerdos que, en su caso, aprueben sus propios integrantes.</a:t>
            </a:r>
          </a:p>
          <a:p>
            <a:endParaRPr lang="es-ES" baseline="0" dirty="0" smtClean="0"/>
          </a:p>
          <a:p>
            <a:r>
              <a:rPr lang="es-ES" baseline="0" dirty="0" smtClean="0"/>
              <a:t>Reitero, el objetivo de estos consejos es que podamos llevar a cabo todas las actividades derivadas del programa de trabajo en nuestras entidades federativas, en coordinación y colaboración con las instituciones locales, con las coordinaciones regionales y con las comisiones de trabajo, a efectos de cumplir cabalmente con las disposiciones de la Ley General y la normatividad derivada de ésta y del Sistema Nacional.</a:t>
            </a:r>
            <a:endParaRPr lang="es-ES" dirty="0"/>
          </a:p>
        </p:txBody>
      </p:sp>
      <p:sp>
        <p:nvSpPr>
          <p:cNvPr id="4" name="3 Marcador de número de diapositiva"/>
          <p:cNvSpPr>
            <a:spLocks noGrp="1"/>
          </p:cNvSpPr>
          <p:nvPr>
            <p:ph type="sldNum" sz="quarter" idx="10"/>
          </p:nvPr>
        </p:nvSpPr>
        <p:spPr/>
        <p:txBody>
          <a:bodyPr/>
          <a:lstStyle/>
          <a:p>
            <a:fld id="{6D00FB7D-3AE8-4D9E-809F-11D350FF3A3B}" type="slidenum">
              <a:rPr lang="es-ES" smtClean="0"/>
              <a:t>7</a:t>
            </a:fld>
            <a:endParaRPr lang="es-ES"/>
          </a:p>
        </p:txBody>
      </p:sp>
    </p:spTree>
    <p:extLst>
      <p:ext uri="{BB962C8B-B14F-4D97-AF65-F5344CB8AC3E}">
        <p14:creationId xmlns:p14="http://schemas.microsoft.com/office/powerpoint/2010/main" val="1956650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slideMaster" Target="../slideMasters/slideMaster2.xml"/><Relationship Id="rId3" Type="http://schemas.openxmlformats.org/officeDocument/2006/relationships/image" Target="../media/image1.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3295799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1028263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1863309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3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solidFill>
                <a:prstClr val="white"/>
              </a:solidFill>
              <a:latin typeface="Lucida Sans Unicode"/>
            </a:endParaRPr>
          </a:p>
        </p:txBody>
      </p:sp>
      <p:sp>
        <p:nvSpPr>
          <p:cNvPr id="6" name="5 Forma libre"/>
          <p:cNvSpPr>
            <a:spLocks/>
          </p:cNvSpPr>
          <p:nvPr/>
        </p:nvSpPr>
        <p:spPr bwMode="auto">
          <a:xfrm>
            <a:off x="1687513" y="4953000"/>
            <a:ext cx="7456487" cy="487363"/>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rgbClr val="33CCCC">
              <a:alpha val="40000"/>
            </a:srgbClr>
          </a:solidFill>
          <a:ln w="9525" cap="flat" cmpd="sng" algn="ctr">
            <a:noFill/>
            <a:prstDash val="solid"/>
            <a:round/>
            <a:headEnd type="none" w="med" len="med"/>
            <a:tailEnd type="none" w="med" len="med"/>
          </a:ln>
          <a:effectLst/>
        </p:spPr>
        <p:txBody>
          <a:bodyPr/>
          <a:lstStyle>
            <a:extLst/>
          </a:lstStyle>
          <a:p>
            <a:pPr>
              <a:defRPr/>
            </a:pPr>
            <a:endParaRPr lang="en-US" dirty="0">
              <a:solidFill>
                <a:prstClr val="black"/>
              </a:solidFill>
              <a:latin typeface="Lucida Sans Unicode"/>
            </a:endParaRPr>
          </a:p>
        </p:txBody>
      </p:sp>
      <p:sp>
        <p:nvSpPr>
          <p:cNvPr id="7" name="6 Forma libre"/>
          <p:cNvSpPr>
            <a:spLocks/>
          </p:cNvSpPr>
          <p:nvPr/>
        </p:nvSpPr>
        <p:spPr bwMode="auto">
          <a:xfrm>
            <a:off x="36513" y="5237163"/>
            <a:ext cx="9107487" cy="78898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solidFill>
                <a:prstClr val="black"/>
              </a:solidFill>
              <a:latin typeface="Lucida Sans Unicode"/>
            </a:endParaRPr>
          </a:p>
        </p:txBody>
      </p:sp>
      <p:sp>
        <p:nvSpPr>
          <p:cNvPr id="8" name="7 Forma libre"/>
          <p:cNvSpPr>
            <a:spLocks/>
          </p:cNvSpPr>
          <p:nvPr/>
        </p:nvSpPr>
        <p:spPr bwMode="auto">
          <a:xfrm>
            <a:off x="590" y="5000960"/>
            <a:ext cx="9143410" cy="186339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solidFill>
            <a:srgbClr val="008080">
              <a:alpha val="60000"/>
            </a:srgbClr>
          </a:soli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solidFill>
                <a:prstClr val="white"/>
              </a:solidFill>
              <a:latin typeface="Lucida Sans Unicode"/>
            </a:endParaRPr>
          </a:p>
        </p:txBody>
      </p:sp>
      <p:cxnSp>
        <p:nvCxnSpPr>
          <p:cNvPr id="10" name="9 Conector recto"/>
          <p:cNvCxnSpPr/>
          <p:nvPr/>
        </p:nvCxnSpPr>
        <p:spPr bwMode="auto">
          <a:xfrm>
            <a:off x="-3175" y="4997654"/>
            <a:ext cx="9147175" cy="78999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smtClean="0">
                <a:solidFill>
                  <a:srgbClr val="FFFFFF"/>
                </a:solidFill>
              </a:defRPr>
            </a:lvl1pPr>
            <a:extLst/>
          </a:lstStyle>
          <a:p>
            <a:pPr>
              <a:defRPr/>
            </a:pPr>
            <a:endParaRPr lang="es-MX" dirty="0">
              <a:latin typeface="Lucida Sans Unicode"/>
            </a:endParaRPr>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MX" dirty="0">
              <a:solidFill>
                <a:srgbClr val="2DA2BF">
                  <a:tint val="20000"/>
                </a:srgbClr>
              </a:solidFill>
              <a:latin typeface="Lucida Sans Unicode"/>
            </a:endParaRPr>
          </a:p>
        </p:txBody>
      </p:sp>
      <p:sp>
        <p:nvSpPr>
          <p:cNvPr id="13" name="26 Marcador de número de diapositiva"/>
          <p:cNvSpPr>
            <a:spLocks noGrp="1"/>
          </p:cNvSpPr>
          <p:nvPr>
            <p:ph type="sldNum" sz="quarter" idx="12"/>
          </p:nvPr>
        </p:nvSpPr>
        <p:spPr/>
        <p:txBody>
          <a:bodyPr/>
          <a:lstStyle>
            <a:lvl1pPr>
              <a:defRPr smtClean="0">
                <a:solidFill>
                  <a:srgbClr val="FFFFFF"/>
                </a:solidFill>
              </a:defRPr>
            </a:lvl1pPr>
            <a:extLst/>
          </a:lstStyle>
          <a:p>
            <a:pPr>
              <a:defRPr/>
            </a:pPr>
            <a:fld id="{62E9E462-A307-46A6-B24D-B23F63F85546}" type="slidenum">
              <a:rPr lang="es-MX">
                <a:latin typeface="Lucida Sans Unicode"/>
              </a:rPr>
              <a:pPr>
                <a:defRPr/>
              </a:pPr>
              <a:t>‹Nr.›</a:t>
            </a:fld>
            <a:endParaRPr lang="es-MX" dirty="0">
              <a:latin typeface="Lucida Sans Unicode"/>
            </a:endParaRPr>
          </a:p>
        </p:txBody>
      </p:sp>
    </p:spTree>
    <p:extLst>
      <p:ext uri="{BB962C8B-B14F-4D97-AF65-F5344CB8AC3E}">
        <p14:creationId xmlns:p14="http://schemas.microsoft.com/office/powerpoint/2010/main" val="3599827211"/>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6" name="17 Marcador de número de diapositiva"/>
          <p:cNvSpPr>
            <a:spLocks noGrp="1"/>
          </p:cNvSpPr>
          <p:nvPr>
            <p:ph type="sldNum" sz="quarter" idx="12"/>
          </p:nvPr>
        </p:nvSpPr>
        <p:spPr>
          <a:xfrm>
            <a:off x="8711661" y="6441012"/>
            <a:ext cx="366712" cy="365125"/>
          </a:xfrm>
        </p:spPr>
        <p:txBody>
          <a:bodyPr/>
          <a:lstStyle>
            <a:lvl1pPr>
              <a:defRPr>
                <a:solidFill>
                  <a:srgbClr val="009999"/>
                </a:solidFill>
              </a:defRPr>
            </a:lvl1pPr>
          </a:lstStyle>
          <a:p>
            <a:pPr>
              <a:defRPr/>
            </a:pPr>
            <a:fld id="{BD43386B-512A-4F48-AC60-1F2A615D5642}" type="slidenum">
              <a:rPr lang="es-MX" smtClean="0">
                <a:latin typeface="Lucida Sans Unicode"/>
              </a:rPr>
              <a:pPr>
                <a:defRPr/>
              </a:pPr>
              <a:t>‹Nr.›</a:t>
            </a:fld>
            <a:endParaRPr lang="es-MX" dirty="0">
              <a:latin typeface="Lucida Sans Unicode"/>
            </a:endParaRPr>
          </a:p>
        </p:txBody>
      </p:sp>
      <p:pic>
        <p:nvPicPr>
          <p:cNvPr id="8" name="Picture 2" descr="C:\Users\JOSE~1.CAN\AppData\Local\Temp\notesFFF692\LOGOTIPO_InfoDF.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2848" t="1316" r="-1" b="1316"/>
          <a:stretch/>
        </p:blipFill>
        <p:spPr bwMode="auto">
          <a:xfrm>
            <a:off x="8398608" y="174580"/>
            <a:ext cx="622006" cy="736728"/>
          </a:xfrm>
          <a:prstGeom prst="rect">
            <a:avLst/>
          </a:prstGeom>
          <a:noFill/>
          <a:extLst>
            <a:ext uri="{909E8E84-426E-40dd-AFC4-6F175D3DCCD1}">
              <a14:hiddenFill xmlns:a14="http://schemas.microsoft.com/office/drawing/2010/main">
                <a:solidFill>
                  <a:srgbClr val="FFFFFF"/>
                </a:solidFill>
              </a14:hiddenFill>
            </a:ext>
          </a:extLst>
        </p:spPr>
      </p:pic>
      <p:sp>
        <p:nvSpPr>
          <p:cNvPr id="7" name="6 Rectángulo redondeado"/>
          <p:cNvSpPr/>
          <p:nvPr userDrawn="1"/>
        </p:nvSpPr>
        <p:spPr>
          <a:xfrm>
            <a:off x="62473" y="62122"/>
            <a:ext cx="9001156" cy="900000"/>
          </a:xfrm>
          <a:prstGeom prst="roundRect">
            <a:avLst/>
          </a:prstGeom>
          <a:solidFill>
            <a:srgbClr val="33CCCC">
              <a:alpha val="30000"/>
            </a:srgbClr>
          </a:solidFill>
          <a:ln>
            <a:noFill/>
          </a:ln>
          <a:effectLst>
            <a:outerShdw blurRad="50800" dist="38100" dir="2700000" algn="tl" rotWithShape="0">
              <a:prstClr val="black">
                <a:alpha val="40000"/>
              </a:prstClr>
            </a:outerShdw>
          </a:effectLst>
          <a:scene3d>
            <a:camera prst="orthographicFront"/>
            <a:lightRig rig="soft" dir="t"/>
          </a:scene3d>
          <a:sp3d>
            <a:bevelT w="165100" prst="coolSlan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s-MX" dirty="0">
              <a:solidFill>
                <a:prstClr val="white"/>
              </a:solidFill>
              <a:latin typeface="Lucida Sans Unicode"/>
            </a:endParaRPr>
          </a:p>
        </p:txBody>
      </p:sp>
    </p:spTree>
    <p:extLst>
      <p:ext uri="{BB962C8B-B14F-4D97-AF65-F5344CB8AC3E}">
        <p14:creationId xmlns:p14="http://schemas.microsoft.com/office/powerpoint/2010/main" val="3698726282"/>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14" name="2 Marcador de contenido"/>
          <p:cNvSpPr>
            <a:spLocks noGrp="1"/>
          </p:cNvSpPr>
          <p:nvPr>
            <p:ph idx="1"/>
          </p:nvPr>
        </p:nvSpPr>
        <p:spPr bwMode="auto">
          <a:xfrm>
            <a:off x="457200" y="1481138"/>
            <a:ext cx="8229600" cy="4525962"/>
          </a:xfrm>
          <a:prstGeom prst="rect">
            <a:avLst/>
          </a:prstGeom>
          <a:noFill/>
          <a:ln w="9525">
            <a:noFill/>
            <a:miter lim="800000"/>
            <a:headEnd/>
            <a:tailEnd/>
          </a:ln>
        </p:spPr>
        <p:txBody>
          <a:bodyPr/>
          <a:lstStyle>
            <a:extLst/>
          </a:lstStyle>
          <a:p>
            <a:pPr marL="0" marR="0" lvl="0" indent="0" defTabSz="914400" eaLnBrk="1" fontAlgn="auto" latinLnBrk="0" hangingPunct="1">
              <a:lnSpc>
                <a:spcPct val="100000"/>
              </a:lnSpc>
              <a:spcBef>
                <a:spcPts val="0"/>
              </a:spcBef>
              <a:spcAft>
                <a:spcPts val="0"/>
              </a:spcAft>
              <a:buClrTx/>
              <a:buSzTx/>
              <a:buFontTx/>
              <a:buNone/>
              <a:tabLst/>
              <a:defRPr/>
            </a:pPr>
            <a:r>
              <a:rPr kumimoji="0" lang="es-ES" sz="1800" b="0" i="0" u="none" strike="noStrike" kern="0" cap="none" spc="0" normalizeH="0" baseline="0" noProof="0" smtClean="0">
                <a:ln>
                  <a:noFill/>
                </a:ln>
                <a:solidFill>
                  <a:sysClr val="windowText" lastClr="000000"/>
                </a:solidFill>
                <a:effectLst/>
                <a:uLnTx/>
                <a:uFillTx/>
              </a:rPr>
              <a:t>Haga clic para modificar el estilo de texto del patrón</a:t>
            </a:r>
          </a:p>
          <a:p>
            <a:pPr marL="0" marR="0" lvl="1" indent="0" defTabSz="914400" eaLnBrk="1" fontAlgn="auto" latinLnBrk="0" hangingPunct="1">
              <a:lnSpc>
                <a:spcPct val="100000"/>
              </a:lnSpc>
              <a:spcBef>
                <a:spcPts val="0"/>
              </a:spcBef>
              <a:spcAft>
                <a:spcPts val="0"/>
              </a:spcAft>
              <a:buClrTx/>
              <a:buSzTx/>
              <a:buFontTx/>
              <a:buNone/>
              <a:tabLst/>
              <a:defRPr/>
            </a:pPr>
            <a:r>
              <a:rPr kumimoji="0" lang="es-ES" sz="1800" b="0" i="0" u="none" strike="noStrike" kern="0" cap="none" spc="0" normalizeH="0" baseline="0" noProof="0" smtClean="0">
                <a:ln>
                  <a:noFill/>
                </a:ln>
                <a:solidFill>
                  <a:sysClr val="windowText" lastClr="000000"/>
                </a:solidFill>
                <a:effectLst/>
                <a:uLnTx/>
                <a:uFillTx/>
              </a:rPr>
              <a:t>Segundo nivel</a:t>
            </a:r>
          </a:p>
          <a:p>
            <a:pPr marL="0" marR="0" lvl="2" indent="0" defTabSz="914400" eaLnBrk="1" fontAlgn="auto" latinLnBrk="0" hangingPunct="1">
              <a:lnSpc>
                <a:spcPct val="100000"/>
              </a:lnSpc>
              <a:spcBef>
                <a:spcPts val="0"/>
              </a:spcBef>
              <a:spcAft>
                <a:spcPts val="0"/>
              </a:spcAft>
              <a:buClrTx/>
              <a:buSzTx/>
              <a:buFontTx/>
              <a:buNone/>
              <a:tabLst/>
              <a:defRPr/>
            </a:pPr>
            <a:r>
              <a:rPr kumimoji="0" lang="es-ES" sz="1800" b="0" i="0" u="none" strike="noStrike" kern="0" cap="none" spc="0" normalizeH="0" baseline="0" noProof="0" smtClean="0">
                <a:ln>
                  <a:noFill/>
                </a:ln>
                <a:solidFill>
                  <a:sysClr val="windowText" lastClr="000000"/>
                </a:solidFill>
                <a:effectLst/>
                <a:uLnTx/>
                <a:uFillTx/>
              </a:rPr>
              <a:t>Tercer nivel</a:t>
            </a:r>
          </a:p>
          <a:p>
            <a:pPr marL="0" marR="0" lvl="3" indent="0" defTabSz="914400" eaLnBrk="1" fontAlgn="auto" latinLnBrk="0" hangingPunct="1">
              <a:lnSpc>
                <a:spcPct val="100000"/>
              </a:lnSpc>
              <a:spcBef>
                <a:spcPts val="0"/>
              </a:spcBef>
              <a:spcAft>
                <a:spcPts val="0"/>
              </a:spcAft>
              <a:buClrTx/>
              <a:buSzTx/>
              <a:buFontTx/>
              <a:buNone/>
              <a:tabLst/>
              <a:defRPr/>
            </a:pPr>
            <a:r>
              <a:rPr kumimoji="0" lang="es-ES" sz="1800" b="0" i="0" u="none" strike="noStrike" kern="0" cap="none" spc="0" normalizeH="0" baseline="0" noProof="0" smtClean="0">
                <a:ln>
                  <a:noFill/>
                </a:ln>
                <a:solidFill>
                  <a:sysClr val="windowText" lastClr="000000"/>
                </a:solidFill>
                <a:effectLst/>
                <a:uLnTx/>
                <a:uFillTx/>
              </a:rPr>
              <a:t>Cuarto nivel</a:t>
            </a:r>
          </a:p>
          <a:p>
            <a:pPr marL="0" marR="0" lvl="4" indent="0" defTabSz="914400" eaLnBrk="1" fontAlgn="auto" latinLnBrk="0" hangingPunct="1">
              <a:lnSpc>
                <a:spcPct val="100000"/>
              </a:lnSpc>
              <a:spcBef>
                <a:spcPts val="0"/>
              </a:spcBef>
              <a:spcAft>
                <a:spcPts val="0"/>
              </a:spcAft>
              <a:buClrTx/>
              <a:buSzTx/>
              <a:buFontTx/>
              <a:buNone/>
              <a:tabLst/>
              <a:defRPr/>
            </a:pPr>
            <a:r>
              <a:rPr kumimoji="0" lang="es-ES" sz="1800" b="0" i="0" u="none" strike="noStrike" kern="0" cap="none" spc="0" normalizeH="0" baseline="0" noProof="0" smtClean="0">
                <a:ln>
                  <a:noFill/>
                </a:ln>
                <a:solidFill>
                  <a:sysClr val="windowText" lastClr="000000"/>
                </a:solidFill>
                <a:effectLst/>
                <a:uLnTx/>
                <a:uFillTx/>
              </a:rPr>
              <a:t>Quinto nivel</a:t>
            </a:r>
            <a:endParaRPr kumimoji="0" lang="en-US" sz="1800" b="0" i="0" u="none" strike="noStrike" kern="0" cap="none" spc="0" normalizeH="0" baseline="0" noProof="0">
              <a:ln>
                <a:noFill/>
              </a:ln>
              <a:solidFill>
                <a:sysClr val="windowText" lastClr="000000"/>
              </a:solidFill>
              <a:effectLst/>
              <a:uLnTx/>
              <a:uFillTx/>
            </a:endParaRPr>
          </a:p>
        </p:txBody>
      </p:sp>
      <p:sp>
        <p:nvSpPr>
          <p:cNvPr id="15" name="6 Título"/>
          <p:cNvSpPr>
            <a:spLocks noGrp="1"/>
          </p:cNvSpPr>
          <p:nvPr>
            <p:ph type="title"/>
          </p:nvPr>
        </p:nvSpPr>
        <p:spPr>
          <a:xfrm>
            <a:off x="457200" y="274638"/>
            <a:ext cx="8229600" cy="1143000"/>
          </a:xfrm>
          <a:prstGeom prst="rect">
            <a:avLst/>
          </a:prstGeom>
        </p:spPr>
        <p:txBody>
          <a:bodyPr rtlCol="0"/>
          <a:lstStyle>
            <a:extLst/>
          </a:lstStyle>
          <a:p>
            <a:pPr marL="0" marR="0" lvl="0" indent="0" defTabSz="914400" eaLnBrk="1" fontAlgn="auto" latinLnBrk="0" hangingPunct="1">
              <a:lnSpc>
                <a:spcPct val="100000"/>
              </a:lnSpc>
              <a:spcBef>
                <a:spcPts val="0"/>
              </a:spcBef>
              <a:spcAft>
                <a:spcPts val="0"/>
              </a:spcAft>
              <a:buClrTx/>
              <a:buSzTx/>
              <a:buFontTx/>
              <a:buNone/>
              <a:tabLst/>
              <a:defRPr/>
            </a:pPr>
            <a:r>
              <a:rPr kumimoji="0" lang="es-ES" sz="1800" b="0" i="0" u="none" strike="noStrike" kern="0" cap="none" spc="0" normalizeH="0" baseline="0" noProof="0" smtClean="0">
                <a:ln>
                  <a:noFill/>
                </a:ln>
                <a:solidFill>
                  <a:sysClr val="windowText" lastClr="000000"/>
                </a:solidFill>
                <a:effectLst/>
                <a:uLnTx/>
                <a:uFillTx/>
              </a:rPr>
              <a:t>Haga clic para modificar el estilo de título del patrón</a:t>
            </a:r>
            <a:endParaRPr kumimoji="0" lang="en-US" sz="1800" b="0" i="0" u="none" strike="noStrike" kern="0" cap="none" spc="0" normalizeH="0" baseline="0" noProof="0">
              <a:ln>
                <a:noFill/>
              </a:ln>
              <a:solidFill>
                <a:sysClr val="windowText" lastClr="000000"/>
              </a:solidFill>
              <a:effectLst/>
              <a:uLnTx/>
              <a:uFillTx/>
            </a:endParaRPr>
          </a:p>
        </p:txBody>
      </p:sp>
      <p:sp>
        <p:nvSpPr>
          <p:cNvPr id="16" name="9 Marcador de fecha"/>
          <p:cNvSpPr>
            <a:spLocks noGrp="1"/>
          </p:cNvSpPr>
          <p:nvPr>
            <p:ph type="dt" sz="half" idx="10"/>
          </p:nvPr>
        </p:nvSpPr>
        <p:spPr>
          <a:xfrm>
            <a:off x="6727825" y="6408738"/>
            <a:ext cx="1919288" cy="365125"/>
          </a:xfrm>
          <a:prstGeom prst="rect">
            <a:avLst/>
          </a:prstGeom>
        </p:spPr>
        <p:txBody>
          <a:bodyPr/>
          <a:lstStyle>
            <a:lvl1pPr>
              <a:defRPr/>
            </a:lvl1pPr>
          </a:lstStyle>
          <a:p>
            <a:pPr>
              <a:defRPr/>
            </a:pPr>
            <a:endParaRPr lang="es-MX" sz="1800" kern="0" dirty="0">
              <a:solidFill>
                <a:sysClr val="windowText" lastClr="000000"/>
              </a:solidFill>
              <a:latin typeface="Lucida Sans Unicode"/>
            </a:endParaRPr>
          </a:p>
        </p:txBody>
      </p:sp>
      <p:sp>
        <p:nvSpPr>
          <p:cNvPr id="17" name="21 Marcador de pie de página"/>
          <p:cNvSpPr>
            <a:spLocks noGrp="1"/>
          </p:cNvSpPr>
          <p:nvPr>
            <p:ph type="ftr" sz="quarter" idx="11"/>
          </p:nvPr>
        </p:nvSpPr>
        <p:spPr>
          <a:xfrm>
            <a:off x="4379913" y="6408738"/>
            <a:ext cx="2351087" cy="365125"/>
          </a:xfrm>
          <a:prstGeom prst="rect">
            <a:avLst/>
          </a:prstGeom>
        </p:spPr>
        <p:txBody>
          <a:bodyPr/>
          <a:lstStyle>
            <a:lvl1pPr>
              <a:defRPr/>
            </a:lvl1pPr>
          </a:lstStyle>
          <a:p>
            <a:pPr>
              <a:defRPr/>
            </a:pPr>
            <a:endParaRPr lang="es-MX" sz="1800" kern="0" dirty="0">
              <a:solidFill>
                <a:sysClr val="windowText" lastClr="000000"/>
              </a:solidFill>
              <a:latin typeface="Lucida Sans Unicode"/>
            </a:endParaRPr>
          </a:p>
        </p:txBody>
      </p:sp>
      <p:sp>
        <p:nvSpPr>
          <p:cNvPr id="18" name="17 Marcador de número de diapositiva"/>
          <p:cNvSpPr>
            <a:spLocks noGrp="1"/>
          </p:cNvSpPr>
          <p:nvPr>
            <p:ph type="sldNum" sz="quarter" idx="12"/>
          </p:nvPr>
        </p:nvSpPr>
        <p:spPr>
          <a:xfrm>
            <a:off x="8647113" y="6408738"/>
            <a:ext cx="366712" cy="365125"/>
          </a:xfrm>
          <a:prstGeom prst="rect">
            <a:avLst/>
          </a:prstGeom>
        </p:spPr>
        <p:txBody>
          <a:bodyPr/>
          <a:lstStyle>
            <a:lvl1pPr>
              <a:defRPr/>
            </a:lvl1pPr>
          </a:lstStyle>
          <a:p>
            <a:pPr>
              <a:defRPr/>
            </a:pPr>
            <a:fld id="{5178CCD4-0633-4214-8E80-4B51D2DB8650}" type="slidenum">
              <a:rPr lang="es-MX" sz="1800" kern="0">
                <a:solidFill>
                  <a:sysClr val="windowText" lastClr="000000"/>
                </a:solidFill>
                <a:latin typeface="Lucida Sans Unicode"/>
              </a:rPr>
              <a:pPr>
                <a:defRPr/>
              </a:pPr>
              <a:t>‹Nr.›</a:t>
            </a:fld>
            <a:endParaRPr lang="es-MX" sz="1800" kern="0" dirty="0">
              <a:solidFill>
                <a:sysClr val="windowText" lastClr="000000"/>
              </a:solidFill>
              <a:latin typeface="Lucida Sans Unicode"/>
            </a:endParaRPr>
          </a:p>
        </p:txBody>
      </p:sp>
    </p:spTree>
    <p:extLst>
      <p:ext uri="{BB962C8B-B14F-4D97-AF65-F5344CB8AC3E}">
        <p14:creationId xmlns:p14="http://schemas.microsoft.com/office/powerpoint/2010/main" val="2141552732"/>
      </p:ext>
    </p:extLst>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endParaRPr lang="es-MX" dirty="0">
              <a:solidFill>
                <a:prstClr val="white"/>
              </a:solidFill>
              <a:latin typeface="Lucida Sans Unicode"/>
            </a:endParaRPr>
          </a:p>
        </p:txBody>
      </p:sp>
      <p:sp>
        <p:nvSpPr>
          <p:cNvPr id="6" name="5 Marcador de pie de página"/>
          <p:cNvSpPr>
            <a:spLocks noGrp="1"/>
          </p:cNvSpPr>
          <p:nvPr>
            <p:ph type="ftr" sz="quarter" idx="11"/>
          </p:nvPr>
        </p:nvSpPr>
        <p:spPr/>
        <p:txBody>
          <a:bodyPr/>
          <a:lstStyle>
            <a:lvl1pPr>
              <a:defRPr/>
            </a:lvl1pPr>
            <a:extLst/>
          </a:lstStyle>
          <a:p>
            <a:pPr>
              <a:defRPr/>
            </a:pPr>
            <a:endParaRPr lang="es-MX" dirty="0">
              <a:solidFill>
                <a:prstClr val="white"/>
              </a:solidFill>
              <a:latin typeface="Lucida Sans Unicode"/>
            </a:endParaRPr>
          </a:p>
        </p:txBody>
      </p:sp>
      <p:sp>
        <p:nvSpPr>
          <p:cNvPr id="7" name="6 Marcador de número de diapositiva"/>
          <p:cNvSpPr>
            <a:spLocks noGrp="1"/>
          </p:cNvSpPr>
          <p:nvPr>
            <p:ph type="sldNum" sz="quarter" idx="12"/>
          </p:nvPr>
        </p:nvSpPr>
        <p:spPr/>
        <p:txBody>
          <a:bodyPr/>
          <a:lstStyle>
            <a:lvl1pPr>
              <a:defRPr/>
            </a:lvl1pPr>
            <a:extLst/>
          </a:lstStyle>
          <a:p>
            <a:pPr>
              <a:defRPr/>
            </a:pPr>
            <a:fld id="{4602C97B-B95C-43E1-9C6D-9D412079AE19}" type="slidenum">
              <a:rPr lang="es-MX">
                <a:solidFill>
                  <a:prstClr val="white"/>
                </a:solidFill>
                <a:latin typeface="Lucida Sans Unicode"/>
              </a:rPr>
              <a:pPr>
                <a:defRPr/>
              </a:pPr>
              <a:t>‹Nr.›</a:t>
            </a:fld>
            <a:endParaRPr lang="es-MX" dirty="0">
              <a:solidFill>
                <a:prstClr val="white"/>
              </a:solidFill>
              <a:latin typeface="Lucida Sans Unicode"/>
            </a:endParaRPr>
          </a:p>
        </p:txBody>
      </p:sp>
    </p:spTree>
    <p:extLst>
      <p:ext uri="{BB962C8B-B14F-4D97-AF65-F5344CB8AC3E}">
        <p14:creationId xmlns:p14="http://schemas.microsoft.com/office/powerpoint/2010/main" val="1541836984"/>
      </p:ext>
    </p:extLst>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10" name="2 Marcador de contenido"/>
          <p:cNvSpPr>
            <a:spLocks noGrp="1"/>
          </p:cNvSpPr>
          <p:nvPr>
            <p:ph idx="1"/>
          </p:nvPr>
        </p:nvSpPr>
        <p:spPr>
          <a:xfrm>
            <a:off x="457200" y="1481138"/>
            <a:ext cx="8229600" cy="4525962"/>
          </a:xfrm>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6 Título"/>
          <p:cNvSpPr>
            <a:spLocks noGrp="1"/>
          </p:cNvSpPr>
          <p:nvPr>
            <p:ph type="title"/>
          </p:nvPr>
        </p:nvSpPr>
        <p:spPr>
          <a:xfrm>
            <a:off x="457200" y="274638"/>
            <a:ext cx="8229600" cy="1143000"/>
          </a:xfrm>
        </p:spPr>
        <p:txBody>
          <a:bodyPr rtlCol="0"/>
          <a:lstStyle>
            <a:extLst/>
          </a:lstStyle>
          <a:p>
            <a:r>
              <a:rPr lang="es-ES" smtClean="0"/>
              <a:t>Haga clic para modificar el estilo de título del patrón</a:t>
            </a:r>
            <a:endParaRPr lang="en-US"/>
          </a:p>
        </p:txBody>
      </p:sp>
      <p:sp>
        <p:nvSpPr>
          <p:cNvPr id="12" name="9 Marcador de fecha"/>
          <p:cNvSpPr>
            <a:spLocks noGrp="1"/>
          </p:cNvSpPr>
          <p:nvPr>
            <p:ph type="dt" sz="half" idx="10"/>
          </p:nvPr>
        </p:nvSpPr>
        <p:spPr>
          <a:xfrm>
            <a:off x="6727825" y="6408738"/>
            <a:ext cx="1919288" cy="365125"/>
          </a:xfrm>
        </p:spPr>
        <p:txBody>
          <a:bodyPr/>
          <a:lstStyle>
            <a:lvl1pPr>
              <a:defRPr/>
            </a:lvl1pPr>
          </a:lstStyle>
          <a:p>
            <a:pPr>
              <a:defRPr/>
            </a:pPr>
            <a:endParaRPr lang="es-MX" dirty="0">
              <a:solidFill>
                <a:prstClr val="black"/>
              </a:solidFill>
              <a:latin typeface="Lucida Sans Unicode"/>
            </a:endParaRPr>
          </a:p>
        </p:txBody>
      </p:sp>
      <p:sp>
        <p:nvSpPr>
          <p:cNvPr id="13" name="21 Marcador de pie de página"/>
          <p:cNvSpPr>
            <a:spLocks noGrp="1"/>
          </p:cNvSpPr>
          <p:nvPr>
            <p:ph type="ftr" sz="quarter" idx="11"/>
          </p:nvPr>
        </p:nvSpPr>
        <p:spPr>
          <a:xfrm>
            <a:off x="4379913" y="6408738"/>
            <a:ext cx="2351087" cy="365125"/>
          </a:xfrm>
        </p:spPr>
        <p:txBody>
          <a:bodyPr/>
          <a:lstStyle>
            <a:lvl1pPr>
              <a:defRPr/>
            </a:lvl1pPr>
          </a:lstStyle>
          <a:p>
            <a:pPr>
              <a:defRPr/>
            </a:pPr>
            <a:endParaRPr lang="es-MX" dirty="0">
              <a:solidFill>
                <a:prstClr val="black"/>
              </a:solidFill>
              <a:latin typeface="Lucida Sans Unicode"/>
            </a:endParaRPr>
          </a:p>
        </p:txBody>
      </p:sp>
      <p:sp>
        <p:nvSpPr>
          <p:cNvPr id="14" name="17 Marcador de número de diapositiva"/>
          <p:cNvSpPr>
            <a:spLocks noGrp="1"/>
          </p:cNvSpPr>
          <p:nvPr>
            <p:ph type="sldNum" sz="quarter" idx="12"/>
          </p:nvPr>
        </p:nvSpPr>
        <p:spPr>
          <a:xfrm>
            <a:off x="8647113" y="6408738"/>
            <a:ext cx="366712" cy="365125"/>
          </a:xfrm>
        </p:spPr>
        <p:txBody>
          <a:bodyPr/>
          <a:lstStyle>
            <a:lvl1pPr>
              <a:defRPr/>
            </a:lvl1pPr>
          </a:lstStyle>
          <a:p>
            <a:pPr>
              <a:defRPr/>
            </a:pPr>
            <a:fld id="{5178CCD4-0633-4214-8E80-4B51D2DB8650}" type="slidenum">
              <a:rPr lang="es-MX">
                <a:solidFill>
                  <a:prstClr val="black"/>
                </a:solidFill>
                <a:latin typeface="Lucida Sans Unicode"/>
              </a:rPr>
              <a:pPr>
                <a:defRPr/>
              </a:pPr>
              <a:t>‹Nr.›</a:t>
            </a:fld>
            <a:endParaRPr lang="es-MX" dirty="0">
              <a:solidFill>
                <a:prstClr val="black"/>
              </a:solidFill>
              <a:latin typeface="Lucida Sans Unicode"/>
            </a:endParaRPr>
          </a:p>
        </p:txBody>
      </p:sp>
    </p:spTree>
    <p:extLst>
      <p:ext uri="{BB962C8B-B14F-4D97-AF65-F5344CB8AC3E}">
        <p14:creationId xmlns:p14="http://schemas.microsoft.com/office/powerpoint/2010/main" val="2038361220"/>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endParaRPr lang="es-MX" dirty="0">
              <a:solidFill>
                <a:prstClr val="white"/>
              </a:solidFill>
              <a:latin typeface="Lucida Sans Unicode"/>
            </a:endParaRPr>
          </a:p>
        </p:txBody>
      </p:sp>
      <p:sp>
        <p:nvSpPr>
          <p:cNvPr id="4" name="3 Marcador de pie de página"/>
          <p:cNvSpPr>
            <a:spLocks noGrp="1"/>
          </p:cNvSpPr>
          <p:nvPr>
            <p:ph type="ftr" sz="quarter" idx="11"/>
          </p:nvPr>
        </p:nvSpPr>
        <p:spPr/>
        <p:txBody>
          <a:bodyPr/>
          <a:lstStyle>
            <a:lvl1pPr>
              <a:defRPr/>
            </a:lvl1pPr>
            <a:extLst/>
          </a:lstStyle>
          <a:p>
            <a:pPr>
              <a:defRPr/>
            </a:pPr>
            <a:endParaRPr lang="es-MX" dirty="0">
              <a:solidFill>
                <a:prstClr val="white"/>
              </a:solidFill>
              <a:latin typeface="Lucida Sans Unicode"/>
            </a:endParaRPr>
          </a:p>
        </p:txBody>
      </p:sp>
      <p:sp>
        <p:nvSpPr>
          <p:cNvPr id="5" name="4 Marcador de número de diapositiva"/>
          <p:cNvSpPr>
            <a:spLocks noGrp="1"/>
          </p:cNvSpPr>
          <p:nvPr>
            <p:ph type="sldNum" sz="quarter" idx="12"/>
          </p:nvPr>
        </p:nvSpPr>
        <p:spPr/>
        <p:txBody>
          <a:bodyPr/>
          <a:lstStyle>
            <a:lvl1pPr>
              <a:defRPr/>
            </a:lvl1pPr>
            <a:extLst/>
          </a:lstStyle>
          <a:p>
            <a:pPr>
              <a:defRPr/>
            </a:pPr>
            <a:fld id="{CF86A0AD-F5F3-4993-AC63-983DFB5D00C4}" type="slidenum">
              <a:rPr lang="es-MX">
                <a:solidFill>
                  <a:prstClr val="white"/>
                </a:solidFill>
                <a:latin typeface="Lucida Sans Unicode"/>
              </a:rPr>
              <a:pPr>
                <a:defRPr/>
              </a:pPr>
              <a:t>‹Nr.›</a:t>
            </a:fld>
            <a:endParaRPr lang="es-MX" dirty="0">
              <a:solidFill>
                <a:prstClr val="white"/>
              </a:solidFill>
              <a:latin typeface="Lucida Sans Unicode"/>
            </a:endParaRPr>
          </a:p>
        </p:txBody>
      </p:sp>
    </p:spTree>
    <p:extLst>
      <p:ext uri="{BB962C8B-B14F-4D97-AF65-F5344CB8AC3E}">
        <p14:creationId xmlns:p14="http://schemas.microsoft.com/office/powerpoint/2010/main" val="1070025597"/>
      </p:ext>
    </p:extLst>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endParaRPr lang="es-MX" dirty="0">
              <a:solidFill>
                <a:prstClr val="black"/>
              </a:solidFill>
              <a:latin typeface="Lucida Sans Unicode"/>
            </a:endParaRPr>
          </a:p>
        </p:txBody>
      </p:sp>
      <p:sp>
        <p:nvSpPr>
          <p:cNvPr id="3" name="21 Marcador de pie de página"/>
          <p:cNvSpPr>
            <a:spLocks noGrp="1"/>
          </p:cNvSpPr>
          <p:nvPr>
            <p:ph type="ftr" sz="quarter" idx="11"/>
          </p:nvPr>
        </p:nvSpPr>
        <p:spPr/>
        <p:txBody>
          <a:bodyPr/>
          <a:lstStyle>
            <a:lvl1pPr>
              <a:defRPr/>
            </a:lvl1pPr>
          </a:lstStyle>
          <a:p>
            <a:pPr>
              <a:defRPr/>
            </a:pPr>
            <a:endParaRPr lang="es-MX" dirty="0">
              <a:solidFill>
                <a:prstClr val="black"/>
              </a:solidFill>
              <a:latin typeface="Lucida Sans Unicode"/>
            </a:endParaRPr>
          </a:p>
        </p:txBody>
      </p:sp>
      <p:sp>
        <p:nvSpPr>
          <p:cNvPr id="4" name="17 Marcador de número de diapositiva"/>
          <p:cNvSpPr>
            <a:spLocks noGrp="1"/>
          </p:cNvSpPr>
          <p:nvPr>
            <p:ph type="sldNum" sz="quarter" idx="12"/>
          </p:nvPr>
        </p:nvSpPr>
        <p:spPr/>
        <p:txBody>
          <a:bodyPr/>
          <a:lstStyle>
            <a:lvl1pPr>
              <a:defRPr/>
            </a:lvl1pPr>
          </a:lstStyle>
          <a:p>
            <a:pPr>
              <a:defRPr/>
            </a:pPr>
            <a:fld id="{13BBBA7F-7700-44FC-A071-6A787AE82F1F}" type="slidenum">
              <a:rPr lang="es-MX">
                <a:solidFill>
                  <a:prstClr val="black"/>
                </a:solidFill>
                <a:latin typeface="Lucida Sans Unicode"/>
              </a:rPr>
              <a:pPr>
                <a:defRPr/>
              </a:pPr>
              <a:t>‹Nr.›</a:t>
            </a:fld>
            <a:endParaRPr lang="es-MX" dirty="0">
              <a:solidFill>
                <a:prstClr val="black"/>
              </a:solidFill>
              <a:latin typeface="Lucida Sans Unicode"/>
            </a:endParaRPr>
          </a:p>
        </p:txBody>
      </p:sp>
    </p:spTree>
    <p:extLst>
      <p:ext uri="{BB962C8B-B14F-4D97-AF65-F5344CB8AC3E}">
        <p14:creationId xmlns:p14="http://schemas.microsoft.com/office/powerpoint/2010/main" val="1688229150"/>
      </p:ext>
    </p:extLst>
  </p:cSld>
  <p:clrMapOvr>
    <a:masterClrMapping/>
  </p:clrMapOvr>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endParaRPr lang="es-MX" dirty="0">
              <a:solidFill>
                <a:prstClr val="black"/>
              </a:solidFill>
              <a:latin typeface="Lucida Sans Unicode"/>
            </a:endParaRPr>
          </a:p>
        </p:txBody>
      </p:sp>
      <p:sp>
        <p:nvSpPr>
          <p:cNvPr id="6" name="5 Marcador de pie de página"/>
          <p:cNvSpPr>
            <a:spLocks noGrp="1"/>
          </p:cNvSpPr>
          <p:nvPr>
            <p:ph type="ftr" sz="quarter" idx="11"/>
          </p:nvPr>
        </p:nvSpPr>
        <p:spPr/>
        <p:txBody>
          <a:bodyPr/>
          <a:lstStyle>
            <a:lvl1pPr>
              <a:defRPr/>
            </a:lvl1pPr>
            <a:extLst/>
          </a:lstStyle>
          <a:p>
            <a:pPr>
              <a:defRPr/>
            </a:pPr>
            <a:endParaRPr lang="es-MX" dirty="0">
              <a:solidFill>
                <a:prstClr val="black"/>
              </a:solidFill>
              <a:latin typeface="Lucida Sans Unicode"/>
            </a:endParaRPr>
          </a:p>
        </p:txBody>
      </p:sp>
      <p:sp>
        <p:nvSpPr>
          <p:cNvPr id="7" name="6 Marcador de número de diapositiva"/>
          <p:cNvSpPr>
            <a:spLocks noGrp="1"/>
          </p:cNvSpPr>
          <p:nvPr>
            <p:ph type="sldNum" sz="quarter" idx="12"/>
          </p:nvPr>
        </p:nvSpPr>
        <p:spPr/>
        <p:txBody>
          <a:bodyPr/>
          <a:lstStyle>
            <a:lvl1pPr>
              <a:defRPr/>
            </a:lvl1pPr>
            <a:extLst/>
          </a:lstStyle>
          <a:p>
            <a:pPr>
              <a:defRPr/>
            </a:pPr>
            <a:fld id="{516F3146-650D-474C-86B1-C64F49665689}" type="slidenum">
              <a:rPr lang="es-MX">
                <a:solidFill>
                  <a:prstClr val="black"/>
                </a:solidFill>
                <a:latin typeface="Lucida Sans Unicode"/>
              </a:rPr>
              <a:pPr>
                <a:defRPr/>
              </a:pPr>
              <a:t>‹Nr.›</a:t>
            </a:fld>
            <a:endParaRPr lang="es-MX" dirty="0">
              <a:solidFill>
                <a:prstClr val="black"/>
              </a:solidFill>
              <a:latin typeface="Lucida Sans Unicode"/>
            </a:endParaRPr>
          </a:p>
        </p:txBody>
      </p:sp>
    </p:spTree>
    <p:extLst>
      <p:ext uri="{BB962C8B-B14F-4D97-AF65-F5344CB8AC3E}">
        <p14:creationId xmlns:p14="http://schemas.microsoft.com/office/powerpoint/2010/main" val="943244854"/>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38929955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4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solidFill>
                <a:prstClr val="white"/>
              </a:solidFill>
              <a:latin typeface="Lucida Sans Unicode"/>
            </a:endParaRPr>
          </a:p>
        </p:txBody>
      </p:sp>
      <p:sp>
        <p:nvSpPr>
          <p:cNvPr id="6" name="5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solidFill>
                <a:prstClr val="white"/>
              </a:solidFill>
              <a:latin typeface="Lucida Sans Unicode"/>
            </a:endParaRPr>
          </a:p>
        </p:txBody>
      </p:sp>
      <p:sp>
        <p:nvSpPr>
          <p:cNvPr id="7" name="6 Triángulo rectángulo"/>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solidFill>
                <a:prstClr val="white"/>
              </a:solidFill>
              <a:latin typeface="Lucida Sans Unicode"/>
            </a:endParaRPr>
          </a:p>
        </p:txBody>
      </p:sp>
      <p:cxnSp>
        <p:nvCxnSpPr>
          <p:cNvPr id="8" name="7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solidFill>
                <a:prstClr val="white"/>
              </a:solidFill>
              <a:latin typeface="Lucida Sans Unicode"/>
            </a:endParaRPr>
          </a:p>
        </p:txBody>
      </p:sp>
      <p:sp>
        <p:nvSpPr>
          <p:cNvPr id="10" name="9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solidFill>
                <a:prstClr val="white"/>
              </a:solidFill>
              <a:latin typeface="Lucida Sans Unicode"/>
            </a:endParaRPr>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dirty="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smtClean="0">
                <a:solidFill>
                  <a:schemeClr val="tx1"/>
                </a:solidFill>
              </a:defRPr>
            </a:lvl1pPr>
            <a:extLst/>
          </a:lstStyle>
          <a:p>
            <a:pPr>
              <a:defRPr/>
            </a:pPr>
            <a:endParaRPr lang="es-MX" dirty="0">
              <a:solidFill>
                <a:prstClr val="white"/>
              </a:solidFill>
              <a:latin typeface="Lucida Sans Unicode"/>
            </a:endParaRPr>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MX" dirty="0">
              <a:solidFill>
                <a:prstClr val="white"/>
              </a:solidFill>
              <a:latin typeface="Lucida Sans Unicode"/>
            </a:endParaRPr>
          </a:p>
        </p:txBody>
      </p:sp>
      <p:sp>
        <p:nvSpPr>
          <p:cNvPr id="13" name="6 Marcador de número de diapositiva"/>
          <p:cNvSpPr>
            <a:spLocks noGrp="1"/>
          </p:cNvSpPr>
          <p:nvPr>
            <p:ph type="sldNum" sz="quarter" idx="12"/>
          </p:nvPr>
        </p:nvSpPr>
        <p:spPr/>
        <p:txBody>
          <a:bodyPr/>
          <a:lstStyle>
            <a:lvl1pPr>
              <a:defRPr smtClean="0">
                <a:solidFill>
                  <a:schemeClr val="tx1"/>
                </a:solidFill>
              </a:defRPr>
            </a:lvl1pPr>
            <a:extLst/>
          </a:lstStyle>
          <a:p>
            <a:pPr>
              <a:defRPr/>
            </a:pPr>
            <a:fld id="{106309B3-9598-4C5D-A074-CCA34373B81B}" type="slidenum">
              <a:rPr lang="es-MX">
                <a:solidFill>
                  <a:prstClr val="white"/>
                </a:solidFill>
                <a:latin typeface="Lucida Sans Unicode"/>
              </a:rPr>
              <a:pPr>
                <a:defRPr/>
              </a:pPr>
              <a:t>‹Nr.›</a:t>
            </a:fld>
            <a:endParaRPr lang="es-MX" dirty="0">
              <a:solidFill>
                <a:prstClr val="white"/>
              </a:solidFill>
              <a:latin typeface="Lucida Sans Unicode"/>
            </a:endParaRPr>
          </a:p>
        </p:txBody>
      </p:sp>
    </p:spTree>
    <p:extLst>
      <p:ext uri="{BB962C8B-B14F-4D97-AF65-F5344CB8AC3E}">
        <p14:creationId xmlns:p14="http://schemas.microsoft.com/office/powerpoint/2010/main" val="3608611997"/>
      </p:ext>
    </p:extLst>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MX" dirty="0">
              <a:solidFill>
                <a:prstClr val="black"/>
              </a:solidFill>
              <a:latin typeface="Lucida Sans Unicode"/>
            </a:endParaRPr>
          </a:p>
        </p:txBody>
      </p:sp>
      <p:sp>
        <p:nvSpPr>
          <p:cNvPr id="5" name="21 Marcador de pie de página"/>
          <p:cNvSpPr>
            <a:spLocks noGrp="1"/>
          </p:cNvSpPr>
          <p:nvPr>
            <p:ph type="ftr" sz="quarter" idx="11"/>
          </p:nvPr>
        </p:nvSpPr>
        <p:spPr/>
        <p:txBody>
          <a:bodyPr/>
          <a:lstStyle>
            <a:lvl1pPr>
              <a:defRPr/>
            </a:lvl1pPr>
          </a:lstStyle>
          <a:p>
            <a:pPr>
              <a:defRPr/>
            </a:pPr>
            <a:endParaRPr lang="es-MX" dirty="0">
              <a:solidFill>
                <a:prstClr val="black"/>
              </a:solidFill>
              <a:latin typeface="Lucida Sans Unicode"/>
            </a:endParaRPr>
          </a:p>
        </p:txBody>
      </p:sp>
      <p:sp>
        <p:nvSpPr>
          <p:cNvPr id="6" name="17 Marcador de número de diapositiva"/>
          <p:cNvSpPr>
            <a:spLocks noGrp="1"/>
          </p:cNvSpPr>
          <p:nvPr>
            <p:ph type="sldNum" sz="quarter" idx="12"/>
          </p:nvPr>
        </p:nvSpPr>
        <p:spPr/>
        <p:txBody>
          <a:bodyPr/>
          <a:lstStyle>
            <a:lvl1pPr>
              <a:defRPr/>
            </a:lvl1pPr>
          </a:lstStyle>
          <a:p>
            <a:pPr>
              <a:defRPr/>
            </a:pPr>
            <a:fld id="{D27718D8-60A7-4D3B-A1BE-07D8FF63E948}" type="slidenum">
              <a:rPr lang="es-MX">
                <a:solidFill>
                  <a:prstClr val="black"/>
                </a:solidFill>
                <a:latin typeface="Lucida Sans Unicode"/>
              </a:rPr>
              <a:pPr>
                <a:defRPr/>
              </a:pPr>
              <a:t>‹Nr.›</a:t>
            </a:fld>
            <a:endParaRPr lang="es-MX" dirty="0">
              <a:solidFill>
                <a:prstClr val="black"/>
              </a:solidFill>
              <a:latin typeface="Lucida Sans Unicode"/>
            </a:endParaRPr>
          </a:p>
        </p:txBody>
      </p:sp>
    </p:spTree>
    <p:extLst>
      <p:ext uri="{BB962C8B-B14F-4D97-AF65-F5344CB8AC3E}">
        <p14:creationId xmlns:p14="http://schemas.microsoft.com/office/powerpoint/2010/main" val="3883580075"/>
      </p:ext>
    </p:extLst>
  </p:cSld>
  <p:clrMapOvr>
    <a:masterClrMapping/>
  </p:clrMapOvr>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MX" dirty="0">
              <a:solidFill>
                <a:prstClr val="black"/>
              </a:solidFill>
              <a:latin typeface="Lucida Sans Unicode"/>
            </a:endParaRPr>
          </a:p>
        </p:txBody>
      </p:sp>
      <p:sp>
        <p:nvSpPr>
          <p:cNvPr id="5" name="21 Marcador de pie de página"/>
          <p:cNvSpPr>
            <a:spLocks noGrp="1"/>
          </p:cNvSpPr>
          <p:nvPr>
            <p:ph type="ftr" sz="quarter" idx="11"/>
          </p:nvPr>
        </p:nvSpPr>
        <p:spPr/>
        <p:txBody>
          <a:bodyPr/>
          <a:lstStyle>
            <a:lvl1pPr>
              <a:defRPr/>
            </a:lvl1pPr>
          </a:lstStyle>
          <a:p>
            <a:pPr>
              <a:defRPr/>
            </a:pPr>
            <a:endParaRPr lang="es-MX" dirty="0">
              <a:solidFill>
                <a:prstClr val="black"/>
              </a:solidFill>
              <a:latin typeface="Lucida Sans Unicode"/>
            </a:endParaRPr>
          </a:p>
        </p:txBody>
      </p:sp>
      <p:sp>
        <p:nvSpPr>
          <p:cNvPr id="6" name="17 Marcador de número de diapositiva"/>
          <p:cNvSpPr>
            <a:spLocks noGrp="1"/>
          </p:cNvSpPr>
          <p:nvPr>
            <p:ph type="sldNum" sz="quarter" idx="12"/>
          </p:nvPr>
        </p:nvSpPr>
        <p:spPr/>
        <p:txBody>
          <a:bodyPr/>
          <a:lstStyle>
            <a:lvl1pPr>
              <a:defRPr/>
            </a:lvl1pPr>
          </a:lstStyle>
          <a:p>
            <a:pPr>
              <a:defRPr/>
            </a:pPr>
            <a:fld id="{10725176-2986-4C5A-83F6-3DB18051CEA1}" type="slidenum">
              <a:rPr lang="es-MX">
                <a:solidFill>
                  <a:prstClr val="black"/>
                </a:solidFill>
                <a:latin typeface="Lucida Sans Unicode"/>
              </a:rPr>
              <a:pPr>
                <a:defRPr/>
              </a:pPr>
              <a:t>‹Nr.›</a:t>
            </a:fld>
            <a:endParaRPr lang="es-MX" dirty="0">
              <a:solidFill>
                <a:prstClr val="black"/>
              </a:solidFill>
              <a:latin typeface="Lucida Sans Unicode"/>
            </a:endParaRPr>
          </a:p>
        </p:txBody>
      </p:sp>
    </p:spTree>
    <p:extLst>
      <p:ext uri="{BB962C8B-B14F-4D97-AF65-F5344CB8AC3E}">
        <p14:creationId xmlns:p14="http://schemas.microsoft.com/office/powerpoint/2010/main" val="2265180756"/>
      </p:ext>
    </p:extLst>
  </p:cSld>
  <p:clrMapOvr>
    <a:masterClrMapping/>
  </p:clrMapOvr>
  <p:timing>
    <p:tnLst>
      <p:par>
        <p:cTn xmlns:p14="http://schemas.microsoft.com/office/powerpoint/2010/mai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96D512DE-44E2-47E4-ADDA-5F4AA3EC67DA}" type="datetimeFigureOut">
              <a:rPr lang="es-ES">
                <a:solidFill>
                  <a:prstClr val="black"/>
                </a:solidFill>
                <a:latin typeface="Lucida Sans Unicode"/>
              </a:rPr>
              <a:pPr>
                <a:defRPr/>
              </a:pPr>
              <a:t>21/05/15</a:t>
            </a:fld>
            <a:endParaRPr lang="es-ES" dirty="0">
              <a:solidFill>
                <a:prstClr val="black"/>
              </a:solidFill>
              <a:latin typeface="Lucida Sans Unicode"/>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solidFill>
              <a:latin typeface="Lucida Sans Unicode"/>
            </a:endParaRPr>
          </a:p>
        </p:txBody>
      </p:sp>
      <p:sp>
        <p:nvSpPr>
          <p:cNvPr id="6" name="5 Marcador de número de diapositiva"/>
          <p:cNvSpPr>
            <a:spLocks noGrp="1"/>
          </p:cNvSpPr>
          <p:nvPr>
            <p:ph type="sldNum" sz="quarter" idx="12"/>
          </p:nvPr>
        </p:nvSpPr>
        <p:spPr/>
        <p:txBody>
          <a:bodyPr/>
          <a:lstStyle>
            <a:lvl1pPr>
              <a:defRPr/>
            </a:lvl1pPr>
          </a:lstStyle>
          <a:p>
            <a:pPr>
              <a:defRPr/>
            </a:pPr>
            <a:fld id="{4ABD32D7-7258-4E20-99B3-F0DD4F710837}" type="slidenum">
              <a:rPr lang="es-ES">
                <a:solidFill>
                  <a:prstClr val="black"/>
                </a:solidFill>
                <a:latin typeface="Lucida Sans Unicode"/>
              </a:rPr>
              <a:pPr>
                <a:defRPr/>
              </a:pPr>
              <a:t>‹Nr.›</a:t>
            </a:fld>
            <a:endParaRPr lang="es-ES" dirty="0">
              <a:solidFill>
                <a:prstClr val="black"/>
              </a:solidFill>
              <a:latin typeface="Lucida Sans Unicode"/>
            </a:endParaRPr>
          </a:p>
        </p:txBody>
      </p:sp>
    </p:spTree>
    <p:extLst>
      <p:ext uri="{BB962C8B-B14F-4D97-AF65-F5344CB8AC3E}">
        <p14:creationId xmlns:p14="http://schemas.microsoft.com/office/powerpoint/2010/main" val="929550908"/>
      </p:ext>
    </p:extLst>
  </p:cSld>
  <p:clrMapOvr>
    <a:masterClrMapping/>
  </p:clrMapOvr>
  <p:timing>
    <p:tnLst>
      <p:par>
        <p:cTn xmlns:p14="http://schemas.microsoft.com/office/powerpoint/2010/mai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32919041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11938551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39569574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37913972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28077133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423764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18820264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17651398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103586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13507518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7417119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endParaRPr lang="es-ES" dirty="0">
              <a:solidFill>
                <a:prstClr val="black"/>
              </a:solidFill>
              <a:latin typeface="Calibri"/>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dirty="0">
              <a:solidFill>
                <a:prstClr val="black"/>
              </a:solidFill>
              <a:latin typeface="Calibri"/>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60A69F40-8FA3-441D-ABC0-C40240B05253}" type="slidenum">
              <a:rPr lang="es-ES">
                <a:solidFill>
                  <a:prstClr val="black"/>
                </a:solidFill>
                <a:latin typeface="Calibri"/>
              </a:rPr>
              <a:pPr/>
              <a:t>‹Nr.›</a:t>
            </a:fld>
            <a:endParaRPr lang="es-ES" dirty="0">
              <a:solidFill>
                <a:prstClr val="black"/>
              </a:solidFill>
              <a:latin typeface="Calibri"/>
            </a:endParaRPr>
          </a:p>
        </p:txBody>
      </p:sp>
    </p:spTree>
    <p:extLst>
      <p:ext uri="{BB962C8B-B14F-4D97-AF65-F5344CB8AC3E}">
        <p14:creationId xmlns:p14="http://schemas.microsoft.com/office/powerpoint/2010/main" val="894791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280322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2234028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3747488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413608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2450065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21C9F38-A557-4E9A-BF24-F9EF0C5B2E09}" type="datetimeFigureOut">
              <a:rPr lang="es-ES" smtClean="0"/>
              <a:t>21/05/15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09902DE-122B-4073-A4E9-17E66FA5C198}" type="slidenum">
              <a:rPr lang="es-ES" smtClean="0"/>
              <a:t>‹Nr.›</a:t>
            </a:fld>
            <a:endParaRPr lang="es-ES"/>
          </a:p>
        </p:txBody>
      </p:sp>
    </p:spTree>
    <p:extLst>
      <p:ext uri="{BB962C8B-B14F-4D97-AF65-F5344CB8AC3E}">
        <p14:creationId xmlns:p14="http://schemas.microsoft.com/office/powerpoint/2010/main" val="32581200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C9F38-A557-4E9A-BF24-F9EF0C5B2E09}" type="datetimeFigureOut">
              <a:rPr lang="es-ES" smtClean="0"/>
              <a:t>21/05/15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902DE-122B-4073-A4E9-17E66FA5C198}" type="slidenum">
              <a:rPr lang="es-ES" smtClean="0"/>
              <a:t>‹Nr.›</a:t>
            </a:fld>
            <a:endParaRPr lang="es-ES"/>
          </a:p>
        </p:txBody>
      </p:sp>
    </p:spTree>
    <p:extLst>
      <p:ext uri="{BB962C8B-B14F-4D97-AF65-F5344CB8AC3E}">
        <p14:creationId xmlns:p14="http://schemas.microsoft.com/office/powerpoint/2010/main" val="3481590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endParaRPr lang="es-MX" dirty="0">
              <a:solidFill>
                <a:prstClr val="black"/>
              </a:solidFill>
              <a:latin typeface="Lucida Sans Unicode"/>
            </a:endParaRPr>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s-MX" dirty="0">
              <a:solidFill>
                <a:prstClr val="black"/>
              </a:solidFill>
              <a:latin typeface="Lucida Sans Unicode"/>
            </a:endParaRPr>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54FD045D-41D9-4DB0-AA6F-326B226C05DB}" type="slidenum">
              <a:rPr lang="es-MX">
                <a:solidFill>
                  <a:prstClr val="black"/>
                </a:solidFill>
                <a:latin typeface="Lucida Sans Unicode"/>
              </a:rPr>
              <a:pPr>
                <a:defRPr/>
              </a:pPr>
              <a:t>‹Nr.›</a:t>
            </a:fld>
            <a:endParaRPr lang="es-MX" dirty="0">
              <a:solidFill>
                <a:prstClr val="black"/>
              </a:solidFill>
              <a:latin typeface="Lucida Sans Unicode"/>
            </a:endParaRPr>
          </a:p>
        </p:txBody>
      </p:sp>
    </p:spTree>
    <p:extLst>
      <p:ext uri="{BB962C8B-B14F-4D97-AF65-F5344CB8AC3E}">
        <p14:creationId xmlns:p14="http://schemas.microsoft.com/office/powerpoint/2010/main" val="3327480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13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kern="0" dirty="0">
              <a:solidFill>
                <a:sysClr val="windowText" lastClr="000000"/>
              </a:solidFill>
              <a:latin typeface="Lucida Sans Unicode"/>
            </a:endParaRPr>
          </a:p>
        </p:txBody>
      </p:sp>
      <p:sp>
        <p:nvSpPr>
          <p:cNvPr id="15" name="14 Triángulo rectángulo"/>
          <p:cNvSpPr>
            <a:spLocks/>
          </p:cNvSpPr>
          <p:nvPr/>
        </p:nvSpPr>
        <p:spPr bwMode="auto">
          <a:xfrm>
            <a:off x="-6042" y="5791253"/>
            <a:ext cx="3402314" cy="1080868"/>
          </a:xfrm>
          <a:prstGeom prst="rtTriangle">
            <a:avLst/>
          </a:prstGeom>
          <a:solidFill>
            <a:srgbClr val="008080">
              <a:alpha val="60000"/>
            </a:srgbClr>
          </a:solidFill>
          <a:ln w="12700" cap="rnd" cmpd="thickThin" algn="ctr">
            <a:noFill/>
            <a:prstDash val="solid"/>
          </a:ln>
          <a:effectLst>
            <a:fillOverlay blend="mult">
              <a:gradFill flip="none" rotWithShape="1">
                <a:gsLst>
                  <a:gs pos="0">
                    <a:srgbClr val="2DA2BF">
                      <a:shade val="20000"/>
                      <a:satMod val="176000"/>
                      <a:alpha val="100000"/>
                    </a:srgbClr>
                  </a:gs>
                  <a:gs pos="18000">
                    <a:srgbClr val="2DA2BF">
                      <a:shade val="48000"/>
                      <a:satMod val="153000"/>
                      <a:alpha val="100000"/>
                    </a:srgbClr>
                  </a:gs>
                  <a:gs pos="43000">
                    <a:srgbClr val="2DA2BF">
                      <a:tint val="86000"/>
                      <a:satMod val="149000"/>
                      <a:alpha val="100000"/>
                    </a:srgbClr>
                  </a:gs>
                  <a:gs pos="45000">
                    <a:srgbClr val="2DA2BF">
                      <a:tint val="85000"/>
                      <a:satMod val="150000"/>
                      <a:alpha val="100000"/>
                    </a:srgbClr>
                  </a:gs>
                  <a:gs pos="50000">
                    <a:srgbClr val="2DA2BF">
                      <a:tint val="86000"/>
                      <a:satMod val="149000"/>
                      <a:alpha val="100000"/>
                    </a:srgbClr>
                  </a:gs>
                  <a:gs pos="79000">
                    <a:srgbClr val="2DA2BF">
                      <a:shade val="53000"/>
                      <a:satMod val="150000"/>
                      <a:alpha val="100000"/>
                    </a:srgbClr>
                  </a:gs>
                  <a:gs pos="100000">
                    <a:srgbClr val="2DA2BF">
                      <a:shade val="25000"/>
                      <a:satMod val="170000"/>
                      <a:alpha val="100000"/>
                    </a:srgbClr>
                  </a:gs>
                </a:gsLst>
                <a:lin ang="450000" scaled="1"/>
                <a:tileRect/>
              </a:gradFill>
            </a:fillOverlay>
          </a:effectLst>
        </p:spPr>
        <p:txBody>
          <a:bodyPr anchor="ctr"/>
          <a:lstStyle>
            <a:extLst/>
          </a:lstStyle>
          <a:p>
            <a:pPr algn="ctr">
              <a:defRPr/>
            </a:pPr>
            <a:endParaRPr lang="en-US" kern="0" dirty="0">
              <a:solidFill>
                <a:sysClr val="window" lastClr="FFFFFF"/>
              </a:solidFill>
              <a:latin typeface="Lucida Sans Unicode"/>
            </a:endParaRPr>
          </a:p>
        </p:txBody>
      </p:sp>
      <p:cxnSp>
        <p:nvCxnSpPr>
          <p:cNvPr id="16" name="15 Conector recto"/>
          <p:cNvCxnSpPr/>
          <p:nvPr/>
        </p:nvCxnSpPr>
        <p:spPr>
          <a:xfrm>
            <a:off x="-9237" y="5787738"/>
            <a:ext cx="3405509" cy="1084383"/>
          </a:xfrm>
          <a:prstGeom prst="line">
            <a:avLst/>
          </a:prstGeom>
          <a:noFill/>
          <a:ln w="12065" cap="flat" cmpd="sng" algn="ctr">
            <a:gradFill>
              <a:gsLst>
                <a:gs pos="45000">
                  <a:srgbClr val="2DA2BF">
                    <a:tint val="70000"/>
                    <a:satMod val="110000"/>
                  </a:srgbClr>
                </a:gs>
                <a:gs pos="15000">
                  <a:srgbClr val="2DA2BF">
                    <a:shade val="40000"/>
                    <a:satMod val="110000"/>
                  </a:srgbClr>
                </a:gs>
              </a:gsLst>
              <a:lin ang="5400000" scaled="1"/>
            </a:gradFill>
            <a:prstDash val="solid"/>
            <a:miter lim="800000"/>
          </a:ln>
          <a:effectLst/>
        </p:spPr>
      </p:cxnSp>
      <p:sp>
        <p:nvSpPr>
          <p:cNvPr id="17" name="3 Marcador de texto"/>
          <p:cNvSpPr txBox="1">
            <a:spLocks/>
          </p:cNvSpPr>
          <p:nvPr/>
        </p:nvSpPr>
        <p:spPr bwMode="auto">
          <a:xfrm>
            <a:off x="1141232" y="5443402"/>
            <a:ext cx="7162800" cy="648232"/>
          </a:xfrm>
          <a:prstGeom prst="rect">
            <a:avLst/>
          </a:prstGeom>
          <a:noFill/>
          <a:ln w="9525">
            <a:noFill/>
            <a:miter lim="800000"/>
            <a:headEnd/>
            <a:tailEnd/>
          </a:ln>
        </p:spPr>
        <p:txBody>
          <a:bodyPr vert="horz" wrap="square" lIns="91440" tIns="0" rIns="91440" bIns="45720" numCol="1" anchor="t" anchorCtr="0" compatLnSpc="1">
            <a:prstTxWarp prst="textNoShape">
              <a:avLst/>
            </a:prstTxWarp>
          </a:bodyPr>
          <a:lstStyle>
            <a:lvl1pPr marL="0" marR="18288" indent="0" algn="r">
              <a:buNone/>
              <a:defRPr sz="1400"/>
            </a:lvl1pPr>
            <a:lvl2pPr>
              <a:defRPr sz="1200"/>
            </a:lvl2pPr>
            <a:lvl3pPr>
              <a:defRPr sz="1000"/>
            </a:lvl3pPr>
            <a:lvl4pPr>
              <a:defRPr sz="900"/>
            </a:lvl4pPr>
            <a:lvl5pPr>
              <a:defRPr sz="900"/>
            </a:lvl5pPr>
            <a:extLst/>
          </a:lstStyle>
          <a:p>
            <a:pPr fontAlgn="base">
              <a:spcBef>
                <a:spcPts val="400"/>
              </a:spcBef>
              <a:spcAft>
                <a:spcPct val="0"/>
              </a:spcAft>
              <a:buClr>
                <a:srgbClr val="2DA2BF"/>
              </a:buClr>
              <a:buSzPct val="68000"/>
              <a:buFont typeface="Wingdings 3" pitchFamily="18" charset="2"/>
              <a:buNone/>
              <a:defRPr/>
            </a:pPr>
            <a:r>
              <a:rPr lang="es-ES" dirty="0" smtClean="0">
                <a:solidFill>
                  <a:sysClr val="window" lastClr="FFFFFF"/>
                </a:solidFill>
                <a:latin typeface="Lucida Sans Unicode"/>
              </a:rPr>
              <a:t>Haga clic para modificar el estilo de texto del patrón</a:t>
            </a:r>
          </a:p>
        </p:txBody>
      </p:sp>
      <p:sp>
        <p:nvSpPr>
          <p:cNvPr id="18" name="4 Marcador de fecha"/>
          <p:cNvSpPr>
            <a:spLocks noGrp="1"/>
          </p:cNvSpPr>
          <p:nvPr>
            <p:ph type="dt" sz="half" idx="2"/>
          </p:nvPr>
        </p:nvSpPr>
        <p:spPr>
          <a:xfrm>
            <a:off x="6727825" y="6408738"/>
            <a:ext cx="1919288" cy="365125"/>
          </a:xfrm>
          <a:prstGeom prst="rect">
            <a:avLst/>
          </a:prstGeom>
        </p:spPr>
        <p:txBody>
          <a:bodyPr/>
          <a:lstStyle>
            <a:lvl1pPr>
              <a:defRPr smtClean="0">
                <a:solidFill>
                  <a:schemeClr val="tx1"/>
                </a:solidFill>
              </a:defRPr>
            </a:lvl1pPr>
            <a:extLst/>
          </a:lstStyle>
          <a:p>
            <a:pPr>
              <a:defRPr/>
            </a:pPr>
            <a:endParaRPr lang="es-MX" kern="0" dirty="0">
              <a:solidFill>
                <a:sysClr val="window" lastClr="FFFFFF"/>
              </a:solidFill>
              <a:latin typeface="Arial" charset="0"/>
            </a:endParaRPr>
          </a:p>
        </p:txBody>
      </p:sp>
      <p:sp>
        <p:nvSpPr>
          <p:cNvPr id="19" name="5 Marcador de pie de página"/>
          <p:cNvSpPr>
            <a:spLocks noGrp="1"/>
          </p:cNvSpPr>
          <p:nvPr>
            <p:ph type="ftr" sz="quarter" idx="3"/>
          </p:nvPr>
        </p:nvSpPr>
        <p:spPr>
          <a:xfrm>
            <a:off x="4379913" y="6408738"/>
            <a:ext cx="2351087" cy="365125"/>
          </a:xfrm>
          <a:prstGeom prst="rect">
            <a:avLst/>
          </a:prstGeom>
        </p:spPr>
        <p:txBody>
          <a:bodyPr/>
          <a:lstStyle>
            <a:lvl1pPr>
              <a:defRPr>
                <a:solidFill>
                  <a:schemeClr val="tx1"/>
                </a:solidFill>
              </a:defRPr>
            </a:lvl1pPr>
            <a:extLst/>
          </a:lstStyle>
          <a:p>
            <a:pPr>
              <a:defRPr/>
            </a:pPr>
            <a:endParaRPr lang="es-MX" kern="0" dirty="0">
              <a:solidFill>
                <a:sysClr val="window" lastClr="FFFFFF"/>
              </a:solidFill>
              <a:latin typeface="Arial" charset="0"/>
            </a:endParaRPr>
          </a:p>
        </p:txBody>
      </p:sp>
      <p:sp>
        <p:nvSpPr>
          <p:cNvPr id="20" name="6 Marcador de número de diapositiva"/>
          <p:cNvSpPr>
            <a:spLocks noGrp="1"/>
          </p:cNvSpPr>
          <p:nvPr>
            <p:ph type="sldNum" sz="quarter" idx="4"/>
          </p:nvPr>
        </p:nvSpPr>
        <p:spPr>
          <a:xfrm>
            <a:off x="8647113" y="6408738"/>
            <a:ext cx="366712" cy="365125"/>
          </a:xfrm>
          <a:prstGeom prst="rect">
            <a:avLst/>
          </a:prstGeom>
        </p:spPr>
        <p:txBody>
          <a:bodyPr/>
          <a:lstStyle>
            <a:lvl1pPr>
              <a:defRPr smtClean="0">
                <a:solidFill>
                  <a:schemeClr val="tx1"/>
                </a:solidFill>
              </a:defRPr>
            </a:lvl1pPr>
            <a:extLst/>
          </a:lstStyle>
          <a:p>
            <a:pPr>
              <a:defRPr/>
            </a:pPr>
            <a:fld id="{48BDAF40-ECB2-4D85-A552-915E378046FF}" type="slidenum">
              <a:rPr lang="es-MX" kern="0">
                <a:solidFill>
                  <a:sysClr val="window" lastClr="FFFFFF"/>
                </a:solidFill>
                <a:latin typeface="Arial" charset="0"/>
              </a:rPr>
              <a:pPr>
                <a:defRPr/>
              </a:pPr>
              <a:t>‹Nr.›</a:t>
            </a:fld>
            <a:endParaRPr lang="es-MX" kern="0" dirty="0">
              <a:solidFill>
                <a:sysClr val="window" lastClr="FFFFFF"/>
              </a:solidFill>
              <a:latin typeface="Arial" charset="0"/>
            </a:endParaRPr>
          </a:p>
        </p:txBody>
      </p:sp>
    </p:spTree>
    <p:extLst>
      <p:ext uri="{BB962C8B-B14F-4D97-AF65-F5344CB8AC3E}">
        <p14:creationId xmlns:p14="http://schemas.microsoft.com/office/powerpoint/2010/main" val="393298114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jpeg"/><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10.jpeg"/><Relationship Id="rId7"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hyperlink" Target="http://www.google.com.mx/url?sa=i&amp;rct=j&amp;q=&amp;esrc=s&amp;frm=1&amp;source=images&amp;cd=&amp;cad=rja&amp;uact=8&amp;ved=0CAMQjRw&amp;url=http://www.agn.gob.mx/LeyArchivos/foros/Foro04_rno.html&amp;ei=nWYlVf-rDdTToATZp4HQCg&amp;bvm=bv.90237346,d.cGU&amp;psig=AFQjCNEmAoOtQW2JWyQc9-udzERQZ1rpfw&amp;ust=1428600861265376" TargetMode="External"/><Relationship Id="rId5" Type="http://schemas.openxmlformats.org/officeDocument/2006/relationships/image" Target="../media/image12.jpeg"/><Relationship Id="rId6" Type="http://schemas.openxmlformats.org/officeDocument/2006/relationships/hyperlink" Target="http://www.google.com.mx/url?sa=i&amp;rct=j&amp;q=&amp;esrc=s&amp;frm=1&amp;source=images&amp;cd=&amp;cad=rja&amp;uact=8&amp;ved=0CAcQjRw&amp;url=http://e-tlaxcala.mx/nota/2014-03-01/gobierno/tlaxcala-entre-los-estados-con-m%C3%A1s-observaciones-de-la-asf&amp;ei=vGUlVYjXOILlsAXst4G4Bg&amp;bvm=bv.90237346,d.cGU&amp;psig=AFQjCNExJXzyXFqfyVsV4Y3rKexBYiXIiA&amp;ust=1428600634812157" TargetMode="External"/><Relationship Id="rId7" Type="http://schemas.openxmlformats.org/officeDocument/2006/relationships/image" Target="../media/image13.jpeg"/><Relationship Id="rId8" Type="http://schemas.openxmlformats.org/officeDocument/2006/relationships/image" Target="../media/image14.jpeg"/><Relationship Id="rId9" Type="http://schemas.openxmlformats.org/officeDocument/2006/relationships/image" Target="../media/image15.jpeg"/><Relationship Id="rId10"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6.jpeg"/><Relationship Id="rId4" Type="http://schemas.openxmlformats.org/officeDocument/2006/relationships/image" Target="../media/image17.jpeg"/><Relationship Id="rId5" Type="http://schemas.openxmlformats.org/officeDocument/2006/relationships/hyperlink" Target="http://www.google.com.mx/url?sa=i&amp;rct=j&amp;q=&amp;esrc=s&amp;frm=1&amp;source=images&amp;cd=&amp;cad=rja&amp;uact=8&amp;ved=0CAMQjRw&amp;url=http://www.agn.gob.mx/LeyArchivos/foros/Foro04_rno.html&amp;ei=nWYlVf-rDdTToATZp4HQCg&amp;bvm=bv.90237346,d.cGU&amp;psig=AFQjCNEmAoOtQW2JWyQc9-udzERQZ1rpfw&amp;ust=1428600861265376" TargetMode="External"/><Relationship Id="rId6" Type="http://schemas.openxmlformats.org/officeDocument/2006/relationships/image" Target="../media/image12.jpeg"/><Relationship Id="rId7" Type="http://schemas.openxmlformats.org/officeDocument/2006/relationships/hyperlink" Target="http://www.google.com.mx/url?sa=i&amp;rct=j&amp;q=&amp;esrc=s&amp;frm=1&amp;source=images&amp;cd=&amp;cad=rja&amp;uact=8&amp;ved=0CAcQjRw&amp;url=http://e-tlaxcala.mx/nota/2014-03-01/gobierno/tlaxcala-entre-los-estados-con-m%C3%A1s-observaciones-de-la-asf&amp;ei=vGUlVYjXOILlsAXst4G4Bg&amp;bvm=bv.90237346,d.cGU&amp;psig=AFQjCNExJXzyXFqfyVsV4Y3rKexBYiXIiA&amp;ust=1428600634812157" TargetMode="External"/><Relationship Id="rId8" Type="http://schemas.openxmlformats.org/officeDocument/2006/relationships/image" Target="../media/image18.jpeg"/><Relationship Id="rId9" Type="http://schemas.openxmlformats.org/officeDocument/2006/relationships/image" Target="../media/image14.jpeg"/><Relationship Id="rId10" Type="http://schemas.openxmlformats.org/officeDocument/2006/relationships/image" Target="../media/image19.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0.jpeg"/><Relationship Id="rId4" Type="http://schemas.openxmlformats.org/officeDocument/2006/relationships/image" Target="../media/image21.jpeg"/><Relationship Id="rId5" Type="http://schemas.openxmlformats.org/officeDocument/2006/relationships/image" Target="../media/image22.gif"/><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5724128" y="6309320"/>
            <a:ext cx="3313527" cy="400110"/>
          </a:xfrm>
          <a:prstGeom prst="rect">
            <a:avLst/>
          </a:prstGeom>
          <a:noFill/>
        </p:spPr>
        <p:txBody>
          <a:bodyPr wrap="none" rtlCol="0">
            <a:spAutoFit/>
          </a:bodyPr>
          <a:lstStyle/>
          <a:p>
            <a:pPr algn="ctr" fontAlgn="base">
              <a:spcBef>
                <a:spcPct val="0"/>
              </a:spcBef>
              <a:spcAft>
                <a:spcPct val="0"/>
              </a:spcAft>
            </a:pPr>
            <a:r>
              <a:rPr lang="es-MX" sz="2000" b="1" cap="small" dirty="0" smtClean="0">
                <a:solidFill>
                  <a:prstClr val="white"/>
                </a:solidFill>
                <a:latin typeface="Calibri" pitchFamily="34" charset="0"/>
                <a:cs typeface="Arial" pitchFamily="34" charset="0"/>
              </a:rPr>
              <a:t>Durango, 21 </a:t>
            </a:r>
            <a:r>
              <a:rPr lang="es-MX" sz="2000" b="1" cap="small" dirty="0" smtClean="0">
                <a:solidFill>
                  <a:prstClr val="white"/>
                </a:solidFill>
                <a:latin typeface="Calibri" pitchFamily="34" charset="0"/>
                <a:cs typeface="Arial" pitchFamily="34" charset="0"/>
              </a:rPr>
              <a:t>de Mayo de 2015</a:t>
            </a:r>
            <a:endParaRPr lang="es-MX" sz="2000" b="1" cap="small" dirty="0">
              <a:solidFill>
                <a:prstClr val="white"/>
              </a:solidFill>
              <a:latin typeface="Calibri" pitchFamily="34" charset="0"/>
              <a:cs typeface="Arial" pitchFamily="34" charset="0"/>
            </a:endParaRP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960" y="66263"/>
            <a:ext cx="1404000" cy="1745903"/>
          </a:xfrm>
          <a:prstGeom prst="rect">
            <a:avLst/>
          </a:prstGeom>
        </p:spPr>
      </p:pic>
      <p:sp>
        <p:nvSpPr>
          <p:cNvPr id="13" name="10 Rectángulo"/>
          <p:cNvSpPr/>
          <p:nvPr/>
        </p:nvSpPr>
        <p:spPr>
          <a:xfrm>
            <a:off x="1115616" y="2492896"/>
            <a:ext cx="6912768" cy="1138773"/>
          </a:xfrm>
          <a:prstGeom prst="rect">
            <a:avLst/>
          </a:prstGeom>
        </p:spPr>
        <p:txBody>
          <a:bodyPr wrap="square">
            <a:spAutoFit/>
          </a:bodyPr>
          <a:lstStyle/>
          <a:p>
            <a:pPr algn="ctr"/>
            <a:r>
              <a:rPr lang="es-MX" sz="3600" b="1" cap="small" dirty="0" smtClean="0">
                <a:solidFill>
                  <a:prstClr val="black"/>
                </a:solidFill>
                <a:effectLst>
                  <a:outerShdw blurRad="38100" dist="38100" dir="2700000" algn="tl">
                    <a:srgbClr val="000000">
                      <a:alpha val="43137"/>
                    </a:srgbClr>
                  </a:outerShdw>
                </a:effectLst>
                <a:latin typeface="Calibri" pitchFamily="34" charset="0"/>
              </a:rPr>
              <a:t>Sistema Nacional de </a:t>
            </a:r>
            <a:r>
              <a:rPr lang="es-MX" sz="3600" b="1" cap="small" dirty="0" smtClean="0">
                <a:solidFill>
                  <a:prstClr val="black"/>
                </a:solidFill>
                <a:effectLst>
                  <a:outerShdw blurRad="38100" dist="38100" dir="2700000" algn="tl">
                    <a:srgbClr val="000000">
                      <a:alpha val="43137"/>
                    </a:srgbClr>
                  </a:outerShdw>
                </a:effectLst>
                <a:latin typeface="Calibri" pitchFamily="34" charset="0"/>
              </a:rPr>
              <a:t>Transparencia: </a:t>
            </a:r>
            <a:r>
              <a:rPr lang="es-MX" sz="3200" b="1" i="1" cap="small" dirty="0" smtClean="0">
                <a:solidFill>
                  <a:prstClr val="black"/>
                </a:solidFill>
                <a:effectLst>
                  <a:outerShdw blurRad="38100" dist="38100" dir="2700000" algn="tl">
                    <a:srgbClr val="000000">
                      <a:alpha val="43137"/>
                    </a:srgbClr>
                  </a:outerShdw>
                </a:effectLst>
                <a:latin typeface="Calibri" pitchFamily="34" charset="0"/>
              </a:rPr>
              <a:t>Algunas Reflexiones y Propuestas</a:t>
            </a:r>
            <a:endParaRPr lang="es-MX" sz="3600" b="1" i="1" cap="small" dirty="0" smtClean="0">
              <a:solidFill>
                <a:prstClr val="black"/>
              </a:solidFill>
              <a:effectLst>
                <a:outerShdw blurRad="38100" dist="38100" dir="2700000" algn="tl">
                  <a:srgbClr val="000000">
                    <a:alpha val="43137"/>
                  </a:srgbClr>
                </a:outerShdw>
              </a:effectLst>
              <a:latin typeface="Calibri" pitchFamily="34" charset="0"/>
            </a:endParaRPr>
          </a:p>
        </p:txBody>
      </p:sp>
      <p:pic>
        <p:nvPicPr>
          <p:cNvPr id="1028" name="Picture 4" descr="http://www.idaip.org.mx/images/logo.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299708"/>
            <a:ext cx="3132000" cy="12790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http://elpuntosobrelai.com/wp-content/uploads/2014/07/logo-comaip.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43808" y="188640"/>
            <a:ext cx="1800199" cy="1361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50277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31623" y="2324487"/>
            <a:ext cx="8316840" cy="240065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lgn="just" fontAlgn="base">
              <a:lnSpc>
                <a:spcPct val="125000"/>
              </a:lnSpc>
              <a:spcBef>
                <a:spcPct val="0"/>
              </a:spcBef>
              <a:spcAft>
                <a:spcPts val="2400"/>
              </a:spcAft>
            </a:pPr>
            <a:r>
              <a:rPr lang="es-MX" sz="2000" dirty="0" smtClean="0">
                <a:latin typeface="Arial" panose="020B0604020202020204" pitchFamily="34" charset="0"/>
                <a:ea typeface="Calibri" pitchFamily="34" charset="0"/>
                <a:cs typeface="Arial" panose="020B0604020202020204" pitchFamily="34" charset="0"/>
              </a:rPr>
              <a:t>Artículo 28 LGTAIP. El propósito del Sistema es fortalecer la rendición de cuentas del Estado Mexicano. Para ello, deberá coordinar y evaluar las acciones relativas a la política pública transversal de transparencia, acceso a la información y protección de datos personales, así como establecer e implementar los criterios y lineamientos, de conformidad con lo señalado en la Ley General y demás normatividad aplicable.</a:t>
            </a:r>
            <a:endParaRPr lang="es-MX" sz="2000" dirty="0" smtClean="0">
              <a:solidFill>
                <a:srgbClr val="FF0000"/>
              </a:solidFill>
              <a:latin typeface="Arial" panose="020B0604020202020204" pitchFamily="34" charset="0"/>
              <a:ea typeface="Calibri" pitchFamily="34" charset="0"/>
              <a:cs typeface="Arial" panose="020B0604020202020204" pitchFamily="34" charset="0"/>
            </a:endParaRPr>
          </a:p>
        </p:txBody>
      </p:sp>
      <p:grpSp>
        <p:nvGrpSpPr>
          <p:cNvPr id="5" name="15 Grupo"/>
          <p:cNvGrpSpPr/>
          <p:nvPr/>
        </p:nvGrpSpPr>
        <p:grpSpPr>
          <a:xfrm rot="21423449">
            <a:off x="502417" y="718657"/>
            <a:ext cx="1445311" cy="1395778"/>
            <a:chOff x="251520" y="3717031"/>
            <a:chExt cx="1008112" cy="1049002"/>
          </a:xfrm>
        </p:grpSpPr>
        <p:pic>
          <p:nvPicPr>
            <p:cNvPr id="6" name="16 Imagen" descr="Libro Ley General Transparencia.jpg"/>
            <p:cNvPicPr>
              <a:picLocks noChangeAspect="1"/>
            </p:cNvPicPr>
            <p:nvPr/>
          </p:nvPicPr>
          <p:blipFill>
            <a:blip r:embed="rId3" cstate="print"/>
            <a:stretch>
              <a:fillRect/>
            </a:stretch>
          </p:blipFill>
          <p:spPr>
            <a:xfrm>
              <a:off x="251520" y="3717031"/>
              <a:ext cx="1008112" cy="1049002"/>
            </a:xfrm>
            <a:prstGeom prst="rect">
              <a:avLst/>
            </a:prstGeom>
          </p:spPr>
        </p:pic>
        <p:sp>
          <p:nvSpPr>
            <p:cNvPr id="7" name="18 CuadroTexto"/>
            <p:cNvSpPr txBox="1"/>
            <p:nvPr/>
          </p:nvSpPr>
          <p:spPr>
            <a:xfrm rot="20747482">
              <a:off x="401051" y="3884660"/>
              <a:ext cx="743027" cy="403566"/>
            </a:xfrm>
            <a:prstGeom prst="rect">
              <a:avLst/>
            </a:prstGeom>
            <a:noFill/>
          </p:spPr>
          <p:txBody>
            <a:bodyPr wrap="square" rtlCol="0">
              <a:spAutoFit/>
            </a:bodyPr>
            <a:lstStyle/>
            <a:p>
              <a:pPr algn="ctr"/>
              <a:r>
                <a:rPr lang="es-MX" sz="1000" b="1" dirty="0" smtClean="0"/>
                <a:t>Ley General</a:t>
              </a:r>
            </a:p>
            <a:p>
              <a:pPr algn="ctr"/>
              <a:r>
                <a:rPr lang="es-MX" sz="1000" b="1" dirty="0" smtClean="0"/>
                <a:t>de</a:t>
              </a:r>
            </a:p>
            <a:p>
              <a:pPr algn="ctr"/>
              <a:r>
                <a:rPr lang="es-MX" sz="1000" b="1" dirty="0" smtClean="0"/>
                <a:t>Transparencia</a:t>
              </a:r>
              <a:endParaRPr lang="es-MX" sz="1000" b="1" dirty="0"/>
            </a:p>
          </p:txBody>
        </p:sp>
      </p:grpSp>
      <p:sp>
        <p:nvSpPr>
          <p:cNvPr id="8" name="7 Flecha derecha"/>
          <p:cNvSpPr/>
          <p:nvPr/>
        </p:nvSpPr>
        <p:spPr>
          <a:xfrm>
            <a:off x="2342999" y="926476"/>
            <a:ext cx="1440160" cy="918964"/>
          </a:xfrm>
          <a:prstGeom prst="rightArrow">
            <a:avLst/>
          </a:prstGeom>
          <a:solidFill>
            <a:srgbClr val="007A5A"/>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3923928" y="620688"/>
            <a:ext cx="4824536" cy="1569660"/>
          </a:xfrm>
          <a:prstGeom prst="rect">
            <a:avLst/>
          </a:prstGeom>
          <a:noFill/>
        </p:spPr>
        <p:txBody>
          <a:bodyPr wrap="square" rtlCol="0">
            <a:spAutoFit/>
          </a:bodyPr>
          <a:lstStyle/>
          <a:p>
            <a:pPr algn="ctr"/>
            <a:r>
              <a:rPr lang="es-ES" sz="2400" b="1" cap="small"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Sistema Nacional de Transparencia, Acceso a la Información y Protección de datos Personales (SNT)</a:t>
            </a:r>
            <a:endParaRPr lang="es-ES" sz="24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0" name="Rectangle 1"/>
          <p:cNvSpPr>
            <a:spLocks noChangeArrowheads="1"/>
          </p:cNvSpPr>
          <p:nvPr/>
        </p:nvSpPr>
        <p:spPr bwMode="auto">
          <a:xfrm>
            <a:off x="2306503" y="1151956"/>
            <a:ext cx="1438182" cy="439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lgn="ctr" fontAlgn="base">
              <a:lnSpc>
                <a:spcPct val="125000"/>
              </a:lnSpc>
              <a:spcBef>
                <a:spcPct val="0"/>
              </a:spcBef>
              <a:spcAft>
                <a:spcPts val="2400"/>
              </a:spcAft>
            </a:pPr>
            <a:r>
              <a:rPr lang="es-MX" sz="2000" b="1" dirty="0" smtClean="0">
                <a:solidFill>
                  <a:schemeClr val="bg1"/>
                </a:solidFill>
                <a:latin typeface="Arial" panose="020B0604020202020204" pitchFamily="34" charset="0"/>
                <a:ea typeface="Calibri" pitchFamily="34" charset="0"/>
                <a:cs typeface="Arial" panose="020B0604020202020204" pitchFamily="34" charset="0"/>
              </a:rPr>
              <a:t>Instituye</a:t>
            </a:r>
          </a:p>
        </p:txBody>
      </p:sp>
      <p:cxnSp>
        <p:nvCxnSpPr>
          <p:cNvPr id="12" name="11 Conector recto"/>
          <p:cNvCxnSpPr/>
          <p:nvPr/>
        </p:nvCxnSpPr>
        <p:spPr>
          <a:xfrm>
            <a:off x="0" y="332656"/>
            <a:ext cx="9144000" cy="0"/>
          </a:xfrm>
          <a:prstGeom prst="line">
            <a:avLst/>
          </a:prstGeom>
          <a:ln w="76200" cmpd="tri">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3" name="12 Rectángulo"/>
          <p:cNvSpPr/>
          <p:nvPr/>
        </p:nvSpPr>
        <p:spPr>
          <a:xfrm>
            <a:off x="1835696" y="44624"/>
            <a:ext cx="7272808" cy="261610"/>
          </a:xfrm>
          <a:prstGeom prst="rect">
            <a:avLst/>
          </a:prstGeom>
        </p:spPr>
        <p:txBody>
          <a:bodyPr wrap="square">
            <a:spAutoFit/>
          </a:bodyPr>
          <a:lstStyle/>
          <a:p>
            <a:pPr algn="r"/>
            <a:r>
              <a:rPr lang="es-MX" sz="1100" i="1" dirty="0" smtClean="0">
                <a:latin typeface="Arial" panose="020B0604020202020204" pitchFamily="34" charset="0"/>
                <a:cs typeface="Arial" panose="020B0604020202020204" pitchFamily="34" charset="0"/>
              </a:rPr>
              <a:t>Propuestas para la articulación y desarrollo del Sistema Nacional de Transparencia</a:t>
            </a:r>
            <a:endParaRPr lang="es-MX" sz="1100" i="1" dirty="0">
              <a:latin typeface="Arial" panose="020B0604020202020204" pitchFamily="34" charset="0"/>
              <a:cs typeface="Arial" panose="020B0604020202020204" pitchFamily="34" charset="0"/>
            </a:endParaRPr>
          </a:p>
        </p:txBody>
      </p:sp>
      <p:sp>
        <p:nvSpPr>
          <p:cNvPr id="14" name="13 CuadroTexto"/>
          <p:cNvSpPr txBox="1"/>
          <p:nvPr/>
        </p:nvSpPr>
        <p:spPr>
          <a:xfrm>
            <a:off x="251520" y="5334307"/>
            <a:ext cx="2245381" cy="830997"/>
          </a:xfrm>
          <a:prstGeom prst="rect">
            <a:avLst/>
          </a:prstGeom>
          <a:noFill/>
        </p:spPr>
        <p:txBody>
          <a:bodyPr wrap="square" rtlCol="0">
            <a:spAutoFit/>
          </a:bodyPr>
          <a:lstStyle/>
          <a:p>
            <a:pPr algn="ctr"/>
            <a:r>
              <a:rPr lang="es-ES" sz="2400" b="1" cap="small"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Consejo Nacional</a:t>
            </a:r>
          </a:p>
        </p:txBody>
      </p:sp>
      <p:sp>
        <p:nvSpPr>
          <p:cNvPr id="15" name="14 Abrir llave"/>
          <p:cNvSpPr/>
          <p:nvPr/>
        </p:nvSpPr>
        <p:spPr>
          <a:xfrm>
            <a:off x="2195737" y="4884256"/>
            <a:ext cx="360040" cy="1785104"/>
          </a:xfrm>
          <a:prstGeom prst="leftBrace">
            <a:avLst/>
          </a:prstGeom>
          <a:ln w="317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6" name="15 CuadroTexto"/>
          <p:cNvSpPr txBox="1"/>
          <p:nvPr/>
        </p:nvSpPr>
        <p:spPr>
          <a:xfrm>
            <a:off x="2555776" y="4869160"/>
            <a:ext cx="4646985" cy="1785104"/>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INAI</a:t>
            </a:r>
          </a:p>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Auditoría Superior de la Federación</a:t>
            </a:r>
          </a:p>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Archivo General de la Nación</a:t>
            </a:r>
          </a:p>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INEGI</a:t>
            </a:r>
          </a:p>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Órganos garantes de transparencia</a:t>
            </a:r>
            <a:endParaRPr lang="es-ES" b="1" dirty="0">
              <a:latin typeface="Arial" panose="020B0604020202020204" pitchFamily="34" charset="0"/>
              <a:cs typeface="Arial" panose="020B0604020202020204" pitchFamily="34" charset="0"/>
            </a:endParaRPr>
          </a:p>
        </p:txBody>
      </p:sp>
      <p:sp>
        <p:nvSpPr>
          <p:cNvPr id="18" name="17 Abrir llave"/>
          <p:cNvSpPr/>
          <p:nvPr/>
        </p:nvSpPr>
        <p:spPr>
          <a:xfrm flipH="1">
            <a:off x="6948264" y="4884256"/>
            <a:ext cx="360040" cy="1785104"/>
          </a:xfrm>
          <a:prstGeom prst="leftBrace">
            <a:avLst/>
          </a:prstGeom>
          <a:ln w="317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9" name="18 CuadroTexto"/>
          <p:cNvSpPr txBox="1"/>
          <p:nvPr/>
        </p:nvSpPr>
        <p:spPr>
          <a:xfrm>
            <a:off x="7380312" y="5048016"/>
            <a:ext cx="1512168" cy="1477328"/>
          </a:xfrm>
          <a:prstGeom prst="rect">
            <a:avLst/>
          </a:prstGeom>
          <a:noFill/>
        </p:spPr>
        <p:txBody>
          <a:bodyPr wrap="square" rtlCol="0">
            <a:spAutoFit/>
          </a:bodyPr>
          <a:lstStyle/>
          <a:p>
            <a:r>
              <a:rPr lang="es-ES" dirty="0" smtClean="0">
                <a:latin typeface="Arial" panose="020B0604020202020204" pitchFamily="34" charset="0"/>
                <a:cs typeface="Arial" panose="020B0604020202020204" pitchFamily="34" charset="0"/>
              </a:rPr>
              <a:t>CPEUM, artículo 6º, apartado A, fracción VIII, párrafo 16</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901241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395536" y="1339223"/>
            <a:ext cx="4464496" cy="1254502"/>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2" name="11 Conector recto"/>
          <p:cNvCxnSpPr/>
          <p:nvPr/>
        </p:nvCxnSpPr>
        <p:spPr>
          <a:xfrm>
            <a:off x="0" y="332656"/>
            <a:ext cx="9144000" cy="0"/>
          </a:xfrm>
          <a:prstGeom prst="line">
            <a:avLst/>
          </a:prstGeom>
          <a:ln w="76200" cmpd="tri">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3" name="12 Rectángulo"/>
          <p:cNvSpPr/>
          <p:nvPr/>
        </p:nvSpPr>
        <p:spPr>
          <a:xfrm>
            <a:off x="1835696" y="44624"/>
            <a:ext cx="7272808" cy="261610"/>
          </a:xfrm>
          <a:prstGeom prst="rect">
            <a:avLst/>
          </a:prstGeom>
        </p:spPr>
        <p:txBody>
          <a:bodyPr wrap="square">
            <a:spAutoFit/>
          </a:bodyPr>
          <a:lstStyle/>
          <a:p>
            <a:pPr algn="r"/>
            <a:r>
              <a:rPr lang="es-MX" sz="1100" i="1" dirty="0" smtClean="0">
                <a:latin typeface="Arial" panose="020B0604020202020204" pitchFamily="34" charset="0"/>
                <a:cs typeface="Arial" panose="020B0604020202020204" pitchFamily="34" charset="0"/>
              </a:rPr>
              <a:t>Propuestas para la articulación y desarrollo del Sistema Nacional de Transparencia</a:t>
            </a:r>
            <a:endParaRPr lang="es-MX" sz="1100" i="1" dirty="0">
              <a:latin typeface="Arial" panose="020B0604020202020204" pitchFamily="34" charset="0"/>
              <a:cs typeface="Arial" panose="020B0604020202020204" pitchFamily="34" charset="0"/>
            </a:endParaRPr>
          </a:p>
        </p:txBody>
      </p:sp>
      <p:sp>
        <p:nvSpPr>
          <p:cNvPr id="2" name="1 CuadroTexto"/>
          <p:cNvSpPr txBox="1"/>
          <p:nvPr/>
        </p:nvSpPr>
        <p:spPr>
          <a:xfrm>
            <a:off x="362985" y="1375639"/>
            <a:ext cx="4497047" cy="1200329"/>
          </a:xfrm>
          <a:prstGeom prst="rect">
            <a:avLst/>
          </a:prstGeom>
          <a:noFill/>
        </p:spPr>
        <p:txBody>
          <a:bodyPr wrap="square" rtlCol="0">
            <a:spAutoFit/>
          </a:bodyPr>
          <a:lstStyle/>
          <a:p>
            <a:pPr algn="ctr"/>
            <a:r>
              <a:rPr lang="es-ES" dirty="0" smtClean="0">
                <a:latin typeface="Arial" panose="020B0604020202020204" pitchFamily="34" charset="0"/>
                <a:cs typeface="Arial" panose="020B0604020202020204" pitchFamily="34" charset="0"/>
              </a:rPr>
              <a:t>Formalizar el </a:t>
            </a:r>
            <a:r>
              <a:rPr lang="es-ES" b="1" dirty="0" smtClean="0">
                <a:latin typeface="Arial" panose="020B0604020202020204" pitchFamily="34" charset="0"/>
                <a:cs typeface="Arial" panose="020B0604020202020204" pitchFamily="34" charset="0"/>
              </a:rPr>
              <a:t>Consejo Nacional </a:t>
            </a:r>
            <a:r>
              <a:rPr lang="es-ES" dirty="0" smtClean="0">
                <a:latin typeface="Arial" panose="020B0604020202020204" pitchFamily="34" charset="0"/>
                <a:cs typeface="Arial" panose="020B0604020202020204" pitchFamily="34" charset="0"/>
              </a:rPr>
              <a:t>con un Acta Constitutiva y un Convenio General de Colaboración firmado por todos los integrantes</a:t>
            </a:r>
            <a:endParaRPr lang="es-ES" dirty="0">
              <a:latin typeface="Arial" panose="020B0604020202020204" pitchFamily="34" charset="0"/>
              <a:cs typeface="Arial" panose="020B0604020202020204" pitchFamily="34" charset="0"/>
            </a:endParaRPr>
          </a:p>
        </p:txBody>
      </p:sp>
      <p:sp>
        <p:nvSpPr>
          <p:cNvPr id="17" name="16 CuadroTexto"/>
          <p:cNvSpPr txBox="1"/>
          <p:nvPr/>
        </p:nvSpPr>
        <p:spPr>
          <a:xfrm>
            <a:off x="395536" y="548680"/>
            <a:ext cx="8424936" cy="461665"/>
          </a:xfrm>
          <a:prstGeom prst="rect">
            <a:avLst/>
          </a:prstGeom>
          <a:noFill/>
        </p:spPr>
        <p:txBody>
          <a:bodyPr wrap="square" rtlCol="0">
            <a:spAutoFit/>
          </a:bodyPr>
          <a:lstStyle/>
          <a:p>
            <a:r>
              <a:rPr lang="es-ES" sz="2400" b="1" cap="small"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Cómo articular el SNT</a:t>
            </a:r>
            <a:endParaRPr lang="es-ES" sz="24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026" name="Picture 2" descr="http://portal.funsalud.org.mx/wp-content/uploads/2013/05/Acta_Constitutiv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980728"/>
            <a:ext cx="1838325" cy="10191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ajegranada.org/wp-content/uploads/2014/01/convenio-OYA.jpg"/>
          <p:cNvPicPr>
            <a:picLocks noChangeAspect="1" noChangeArrowheads="1"/>
          </p:cNvPicPr>
          <p:nvPr/>
        </p:nvPicPr>
        <p:blipFill rotWithShape="1">
          <a:blip r:embed="rId4">
            <a:extLst>
              <a:ext uri="{28A0092B-C50C-407E-A947-70E740481C1C}">
                <a14:useLocalDpi xmlns:a14="http://schemas.microsoft.com/office/drawing/2010/main" val="0"/>
              </a:ext>
            </a:extLst>
          </a:blip>
          <a:srcRect t="24044" b="31807"/>
          <a:stretch/>
        </p:blipFill>
        <p:spPr bwMode="auto">
          <a:xfrm>
            <a:off x="6462067" y="2197761"/>
            <a:ext cx="1998365" cy="882263"/>
          </a:xfrm>
          <a:prstGeom prst="rect">
            <a:avLst/>
          </a:prstGeom>
          <a:noFill/>
          <a:extLst>
            <a:ext uri="{909E8E84-426E-40dd-AFC4-6F175D3DCCD1}">
              <a14:hiddenFill xmlns:a14="http://schemas.microsoft.com/office/drawing/2010/main">
                <a:solidFill>
                  <a:srgbClr val="FFFFFF"/>
                </a:solidFill>
              </a14:hiddenFill>
            </a:ext>
          </a:extLst>
        </p:spPr>
      </p:pic>
      <p:sp>
        <p:nvSpPr>
          <p:cNvPr id="3" name="2 Flecha derecha"/>
          <p:cNvSpPr/>
          <p:nvPr/>
        </p:nvSpPr>
        <p:spPr>
          <a:xfrm rot="20497753">
            <a:off x="5116617" y="1480665"/>
            <a:ext cx="1080120" cy="432048"/>
          </a:xfrm>
          <a:prstGeom prst="rightArrow">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Flecha derecha"/>
          <p:cNvSpPr/>
          <p:nvPr/>
        </p:nvSpPr>
        <p:spPr>
          <a:xfrm rot="1047650">
            <a:off x="5116617" y="2087095"/>
            <a:ext cx="1080120" cy="432048"/>
          </a:xfrm>
          <a:prstGeom prst="rightArrow">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Flecha derecha"/>
          <p:cNvSpPr/>
          <p:nvPr/>
        </p:nvSpPr>
        <p:spPr>
          <a:xfrm rot="5400000">
            <a:off x="2212996" y="2828002"/>
            <a:ext cx="740900" cy="627240"/>
          </a:xfrm>
          <a:prstGeom prst="rightArrow">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030" name="Picture 6" descr="http://jesuscondenado.files.wordpress.com/2011/02/documento.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4612" r="5845" b="4492"/>
          <a:stretch/>
        </p:blipFill>
        <p:spPr bwMode="auto">
          <a:xfrm>
            <a:off x="1691680" y="3656088"/>
            <a:ext cx="1789521" cy="1172009"/>
          </a:xfrm>
          <a:prstGeom prst="rect">
            <a:avLst/>
          </a:prstGeom>
          <a:noFill/>
          <a:extLst>
            <a:ext uri="{909E8E84-426E-40dd-AFC4-6F175D3DCCD1}">
              <a14:hiddenFill xmlns:a14="http://schemas.microsoft.com/office/drawing/2010/main">
                <a:solidFill>
                  <a:srgbClr val="FFFFFF"/>
                </a:solidFill>
              </a14:hiddenFill>
            </a:ext>
          </a:extLst>
        </p:spPr>
      </p:pic>
      <p:sp>
        <p:nvSpPr>
          <p:cNvPr id="23" name="22 CuadroTexto"/>
          <p:cNvSpPr txBox="1"/>
          <p:nvPr/>
        </p:nvSpPr>
        <p:spPr>
          <a:xfrm>
            <a:off x="362985" y="4952232"/>
            <a:ext cx="4497047" cy="923330"/>
          </a:xfrm>
          <a:prstGeom prst="rect">
            <a:avLst/>
          </a:prstGeom>
          <a:noFill/>
        </p:spPr>
        <p:txBody>
          <a:bodyPr wrap="square" rtlCol="0">
            <a:spAutoFit/>
          </a:bodyPr>
          <a:lstStyle/>
          <a:p>
            <a:pPr algn="ctr"/>
            <a:r>
              <a:rPr lang="es-ES" b="1" dirty="0" smtClean="0">
                <a:latin typeface="Arial" panose="020B0604020202020204" pitchFamily="34" charset="0"/>
                <a:cs typeface="Arial" panose="020B0604020202020204" pitchFamily="34" charset="0"/>
              </a:rPr>
              <a:t>Reglamento</a:t>
            </a:r>
            <a:r>
              <a:rPr lang="es-ES" dirty="0" smtClean="0">
                <a:latin typeface="Arial" panose="020B0604020202020204" pitchFamily="34" charset="0"/>
                <a:cs typeface="Arial" panose="020B0604020202020204" pitchFamily="34" charset="0"/>
              </a:rPr>
              <a:t> de coordinación, colaboración y operación del Consejo Nacional</a:t>
            </a:r>
            <a:endParaRPr lang="es-ES" sz="1400" dirty="0">
              <a:latin typeface="Arial" panose="020B0604020202020204" pitchFamily="34" charset="0"/>
              <a:cs typeface="Arial" panose="020B0604020202020204" pitchFamily="34" charset="0"/>
            </a:endParaRPr>
          </a:p>
        </p:txBody>
      </p:sp>
      <p:pic>
        <p:nvPicPr>
          <p:cNvPr id="24" name="Picture 6" descr="mapa-mexic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23622" y="3738213"/>
            <a:ext cx="2452834" cy="1776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24 Flecha derecha"/>
          <p:cNvSpPr/>
          <p:nvPr/>
        </p:nvSpPr>
        <p:spPr>
          <a:xfrm>
            <a:off x="4572000" y="4133772"/>
            <a:ext cx="920920" cy="746451"/>
          </a:xfrm>
          <a:prstGeom prst="rightArrow">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25 CuadroTexto"/>
          <p:cNvSpPr txBox="1"/>
          <p:nvPr/>
        </p:nvSpPr>
        <p:spPr>
          <a:xfrm>
            <a:off x="6223622" y="5446996"/>
            <a:ext cx="2884882" cy="369332"/>
          </a:xfrm>
          <a:prstGeom prst="rect">
            <a:avLst/>
          </a:prstGeom>
          <a:noFill/>
        </p:spPr>
        <p:txBody>
          <a:bodyPr wrap="square" rtlCol="0">
            <a:spAutoFit/>
          </a:bodyPr>
          <a:lstStyle/>
          <a:p>
            <a:pPr algn="ctr"/>
            <a:r>
              <a:rPr lang="es-ES" b="1" dirty="0" smtClean="0">
                <a:latin typeface="Arial" panose="020B0604020202020204" pitchFamily="34" charset="0"/>
                <a:cs typeface="Arial" panose="020B0604020202020204" pitchFamily="34" charset="0"/>
              </a:rPr>
              <a:t>Aplicación Nacional</a:t>
            </a:r>
            <a:endParaRPr lang="es-ES" dirty="0">
              <a:latin typeface="Arial" panose="020B0604020202020204" pitchFamily="34" charset="0"/>
              <a:cs typeface="Arial" panose="020B0604020202020204" pitchFamily="34" charset="0"/>
            </a:endParaRPr>
          </a:p>
        </p:txBody>
      </p:sp>
      <p:sp>
        <p:nvSpPr>
          <p:cNvPr id="27" name="26 CuadroTexto"/>
          <p:cNvSpPr txBox="1"/>
          <p:nvPr/>
        </p:nvSpPr>
        <p:spPr>
          <a:xfrm>
            <a:off x="467544" y="6228020"/>
            <a:ext cx="3056887" cy="369332"/>
          </a:xfrm>
          <a:prstGeom prst="rect">
            <a:avLst/>
          </a:prstGeom>
          <a:noFill/>
        </p:spPr>
        <p:txBody>
          <a:bodyPr wrap="square" rtlCol="0">
            <a:spAutoFit/>
          </a:bodyPr>
          <a:lstStyle/>
          <a:p>
            <a:r>
              <a:rPr lang="es-ES" b="1" dirty="0" smtClean="0">
                <a:latin typeface="Arial" panose="020B0604020202020204" pitchFamily="34" charset="0"/>
                <a:cs typeface="Arial" panose="020B0604020202020204" pitchFamily="34" charset="0"/>
              </a:rPr>
              <a:t>Sesión final de la</a:t>
            </a:r>
            <a:endParaRPr lang="es-ES" sz="1400" dirty="0">
              <a:latin typeface="Arial" panose="020B0604020202020204" pitchFamily="34" charset="0"/>
              <a:cs typeface="Arial" panose="020B0604020202020204" pitchFamily="34" charset="0"/>
            </a:endParaRPr>
          </a:p>
        </p:txBody>
      </p:sp>
      <p:sp>
        <p:nvSpPr>
          <p:cNvPr id="28" name="27 Flecha derecha"/>
          <p:cNvSpPr/>
          <p:nvPr/>
        </p:nvSpPr>
        <p:spPr>
          <a:xfrm>
            <a:off x="3543859" y="6228020"/>
            <a:ext cx="596092" cy="373226"/>
          </a:xfrm>
          <a:prstGeom prst="rightArrow">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28 CuadroTexto"/>
          <p:cNvSpPr txBox="1"/>
          <p:nvPr/>
        </p:nvSpPr>
        <p:spPr>
          <a:xfrm>
            <a:off x="4283966" y="6093296"/>
            <a:ext cx="4536505" cy="646331"/>
          </a:xfrm>
          <a:prstGeom prst="rect">
            <a:avLst/>
          </a:prstGeom>
          <a:noFill/>
        </p:spPr>
        <p:txBody>
          <a:bodyPr wrap="square" rtlCol="0">
            <a:spAutoFit/>
          </a:bodyPr>
          <a:lstStyle/>
          <a:p>
            <a:pPr algn="ctr"/>
            <a:r>
              <a:rPr lang="es-ES" b="1" dirty="0" smtClean="0">
                <a:latin typeface="Arial" panose="020B0604020202020204" pitchFamily="34" charset="0"/>
                <a:cs typeface="Arial" panose="020B0604020202020204" pitchFamily="34" charset="0"/>
              </a:rPr>
              <a:t>Grupo de trabajo para la elaboración del reglamento y el programa de trabajo</a:t>
            </a:r>
            <a:endParaRPr lang="es-ES" sz="1400" dirty="0">
              <a:latin typeface="Arial" panose="020B0604020202020204" pitchFamily="34" charset="0"/>
              <a:cs typeface="Arial" panose="020B0604020202020204" pitchFamily="34" charset="0"/>
            </a:endParaRPr>
          </a:p>
        </p:txBody>
      </p:sp>
      <p:pic>
        <p:nvPicPr>
          <p:cNvPr id="1032" name="Picture 8" descr="http://elpuntosobrelai.com/wp-content/uploads/2014/07/logo-comaip.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55776" y="6087638"/>
            <a:ext cx="864095" cy="653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720469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21 Rectángulo"/>
          <p:cNvSpPr/>
          <p:nvPr/>
        </p:nvSpPr>
        <p:spPr>
          <a:xfrm>
            <a:off x="3881230" y="3212976"/>
            <a:ext cx="1590869" cy="1300745"/>
          </a:xfrm>
          <a:prstGeom prst="rect">
            <a:avLst/>
          </a:prstGeom>
          <a:solidFill>
            <a:schemeClr val="accent5">
              <a:lumMod val="60000"/>
              <a:lumOff val="40000"/>
            </a:schemeClr>
          </a:solidFill>
          <a:ln w="3810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2" name="11 Conector recto"/>
          <p:cNvCxnSpPr/>
          <p:nvPr/>
        </p:nvCxnSpPr>
        <p:spPr>
          <a:xfrm>
            <a:off x="0" y="332656"/>
            <a:ext cx="9144000" cy="0"/>
          </a:xfrm>
          <a:prstGeom prst="line">
            <a:avLst/>
          </a:prstGeom>
          <a:ln w="76200" cmpd="tri">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3" name="12 Rectángulo"/>
          <p:cNvSpPr/>
          <p:nvPr/>
        </p:nvSpPr>
        <p:spPr>
          <a:xfrm>
            <a:off x="1835696" y="44624"/>
            <a:ext cx="7272808" cy="261610"/>
          </a:xfrm>
          <a:prstGeom prst="rect">
            <a:avLst/>
          </a:prstGeom>
        </p:spPr>
        <p:txBody>
          <a:bodyPr wrap="square">
            <a:spAutoFit/>
          </a:bodyPr>
          <a:lstStyle/>
          <a:p>
            <a:pPr algn="r"/>
            <a:r>
              <a:rPr lang="es-MX" sz="1100" i="1" dirty="0" smtClean="0">
                <a:latin typeface="Arial" panose="020B0604020202020204" pitchFamily="34" charset="0"/>
                <a:cs typeface="Arial" panose="020B0604020202020204" pitchFamily="34" charset="0"/>
              </a:rPr>
              <a:t>Propuestas para la articulación y desarrollo del Sistema Nacional de Transparencia</a:t>
            </a:r>
            <a:endParaRPr lang="es-MX" sz="1100" i="1" dirty="0">
              <a:latin typeface="Arial" panose="020B0604020202020204" pitchFamily="34" charset="0"/>
              <a:cs typeface="Arial" panose="020B0604020202020204" pitchFamily="34" charset="0"/>
            </a:endParaRPr>
          </a:p>
        </p:txBody>
      </p:sp>
      <p:sp>
        <p:nvSpPr>
          <p:cNvPr id="5" name="4 Rectángulo"/>
          <p:cNvSpPr/>
          <p:nvPr/>
        </p:nvSpPr>
        <p:spPr>
          <a:xfrm>
            <a:off x="3419872" y="3217577"/>
            <a:ext cx="2520280" cy="1311128"/>
          </a:xfrm>
          <a:prstGeom prst="rect">
            <a:avLst/>
          </a:prstGeom>
        </p:spPr>
        <p:txBody>
          <a:bodyPr wrap="square">
            <a:spAutoFit/>
          </a:bodyPr>
          <a:lstStyle/>
          <a:p>
            <a:pPr algn="ctr">
              <a:lnSpc>
                <a:spcPct val="110000"/>
              </a:lnSpc>
            </a:pPr>
            <a:r>
              <a:rPr lang="es-MX" sz="3600" b="1" dirty="0" smtClean="0">
                <a:latin typeface="Arial" panose="020B0604020202020204" pitchFamily="34" charset="0"/>
                <a:cs typeface="Arial" panose="020B0604020202020204" pitchFamily="34" charset="0"/>
              </a:rPr>
              <a:t>Voz y</a:t>
            </a:r>
          </a:p>
          <a:p>
            <a:pPr algn="ctr">
              <a:lnSpc>
                <a:spcPct val="110000"/>
              </a:lnSpc>
            </a:pPr>
            <a:r>
              <a:rPr lang="es-MX" sz="3600" b="1" dirty="0" smtClean="0">
                <a:latin typeface="Arial" panose="020B0604020202020204" pitchFamily="34" charset="0"/>
                <a:cs typeface="Arial" panose="020B0604020202020204" pitchFamily="34" charset="0"/>
              </a:rPr>
              <a:t>voto</a:t>
            </a:r>
            <a:endParaRPr lang="es-ES" sz="3600" b="1" dirty="0">
              <a:latin typeface="Arial" panose="020B0604020202020204" pitchFamily="34" charset="0"/>
              <a:cs typeface="Arial" panose="020B0604020202020204" pitchFamily="34" charset="0"/>
            </a:endParaRPr>
          </a:p>
        </p:txBody>
      </p:sp>
      <p:pic>
        <p:nvPicPr>
          <p:cNvPr id="6" name="Picture 4" descr="http://www.soyamigo.com/distribuidores/mexic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6285"/>
          <a:stretch/>
        </p:blipFill>
        <p:spPr bwMode="auto">
          <a:xfrm>
            <a:off x="281013" y="1556792"/>
            <a:ext cx="1914723" cy="1344530"/>
          </a:xfrm>
          <a:prstGeom prst="rect">
            <a:avLst/>
          </a:prstGeom>
          <a:noFill/>
          <a:extLst>
            <a:ext uri="{909E8E84-426E-40dd-AFC4-6F175D3DCCD1}">
              <a14:hiddenFill xmlns:a14="http://schemas.microsoft.com/office/drawing/2010/main">
                <a:solidFill>
                  <a:srgbClr val="FFFFFF"/>
                </a:solidFill>
              </a14:hiddenFill>
            </a:ext>
          </a:extLst>
        </p:spPr>
      </p:pic>
      <p:sp>
        <p:nvSpPr>
          <p:cNvPr id="7" name="6 CuadroTexto"/>
          <p:cNvSpPr txBox="1"/>
          <p:nvPr/>
        </p:nvSpPr>
        <p:spPr>
          <a:xfrm>
            <a:off x="107504" y="2730986"/>
            <a:ext cx="2160240" cy="553998"/>
          </a:xfrm>
          <a:prstGeom prst="rect">
            <a:avLst/>
          </a:prstGeom>
          <a:noFill/>
        </p:spPr>
        <p:txBody>
          <a:bodyPr wrap="square" rtlCol="0">
            <a:spAutoFit/>
          </a:bodyPr>
          <a:lstStyle/>
          <a:p>
            <a:pPr algn="ctr"/>
            <a:r>
              <a:rPr lang="es-ES" sz="1500" b="1" dirty="0" smtClean="0">
                <a:latin typeface="Arial" panose="020B0604020202020204" pitchFamily="34" charset="0"/>
                <a:cs typeface="Arial" panose="020B0604020202020204" pitchFamily="34" charset="0"/>
              </a:rPr>
              <a:t>Órganos garantes locales</a:t>
            </a:r>
            <a:endParaRPr lang="es-ES" sz="1500" b="1" dirty="0">
              <a:latin typeface="Arial" panose="020B0604020202020204" pitchFamily="34" charset="0"/>
              <a:cs typeface="Arial" panose="020B0604020202020204" pitchFamily="34" charset="0"/>
            </a:endParaRPr>
          </a:p>
        </p:txBody>
      </p:sp>
      <p:pic>
        <p:nvPicPr>
          <p:cNvPr id="2051" name="Imagen 4" descr="https://encrypted-tbn2.gstatic.com/images?q=tbn:ANd9GcTuuSx2E-28xMTx6bjEKXU4hrV1vVvyFQjzQn1_pcwuNUpF_7sw9gGkLm18">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0054" y="4825014"/>
            <a:ext cx="1152128" cy="62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Imagen 5" descr="http://e-tlaxcala.mx/sites/default/files/ASF.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10054" y="3351444"/>
            <a:ext cx="1152128" cy="1013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http://s3-eu-west-1.amazonaws.com/rankia/images/valoraciones/0015/2085/Inegi.jpg?139929957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30928" y="5763712"/>
            <a:ext cx="1264808" cy="761632"/>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n 6"/>
          <p:cNvPicPr>
            <a:picLocks noChangeAspect="1"/>
          </p:cNvPicPr>
          <p:nvPr/>
        </p:nvPicPr>
        <p:blipFill rotWithShape="1">
          <a:blip r:embed="rId9" cstate="print">
            <a:extLst>
              <a:ext uri="{28A0092B-C50C-407E-A947-70E740481C1C}">
                <a14:useLocalDpi xmlns:a14="http://schemas.microsoft.com/office/drawing/2010/main" val="0"/>
              </a:ext>
            </a:extLst>
          </a:blip>
          <a:srcRect t="10272" b="15898"/>
          <a:stretch/>
        </p:blipFill>
        <p:spPr>
          <a:xfrm>
            <a:off x="539552" y="652841"/>
            <a:ext cx="1584176" cy="903951"/>
          </a:xfrm>
          <a:prstGeom prst="rect">
            <a:avLst/>
          </a:prstGeom>
        </p:spPr>
      </p:pic>
      <p:sp>
        <p:nvSpPr>
          <p:cNvPr id="16" name="15 Rectángulo"/>
          <p:cNvSpPr/>
          <p:nvPr/>
        </p:nvSpPr>
        <p:spPr>
          <a:xfrm>
            <a:off x="6588224" y="2708920"/>
            <a:ext cx="2088232" cy="2304256"/>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CuadroTexto"/>
          <p:cNvSpPr txBox="1"/>
          <p:nvPr/>
        </p:nvSpPr>
        <p:spPr>
          <a:xfrm>
            <a:off x="6732240" y="2780928"/>
            <a:ext cx="1800200" cy="1200329"/>
          </a:xfrm>
          <a:prstGeom prst="rect">
            <a:avLst/>
          </a:prstGeom>
          <a:noFill/>
        </p:spPr>
        <p:txBody>
          <a:bodyPr wrap="square" rtlCol="0">
            <a:spAutoFit/>
          </a:bodyPr>
          <a:lstStyle/>
          <a:p>
            <a:pPr algn="ctr"/>
            <a:r>
              <a:rPr lang="es-ES" sz="2400" b="1" cap="small"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Pleno del Consejo</a:t>
            </a:r>
          </a:p>
          <a:p>
            <a:pPr algn="ctr"/>
            <a:r>
              <a:rPr lang="es-ES" sz="2400" b="1" cap="small"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Nacional</a:t>
            </a:r>
            <a:endParaRPr lang="es-ES" sz="24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056" name="Picture 8" descr="http://www.sanestanislao.net/files/images/FICHERO2206.jpeg?KeepThis=true&amp;TB_iframe=true"/>
          <p:cNvPicPr>
            <a:picLocks noChangeAspect="1" noChangeArrowheads="1"/>
          </p:cNvPicPr>
          <p:nvPr/>
        </p:nvPicPr>
        <p:blipFill rotWithShape="1">
          <a:blip r:embed="rId10">
            <a:extLst>
              <a:ext uri="{28A0092B-C50C-407E-A947-70E740481C1C}">
                <a14:useLocalDpi xmlns:a14="http://schemas.microsoft.com/office/drawing/2010/main" val="0"/>
              </a:ext>
            </a:extLst>
          </a:blip>
          <a:srcRect l="3644" t="17785" r="3386" b="18525"/>
          <a:stretch/>
        </p:blipFill>
        <p:spPr bwMode="auto">
          <a:xfrm>
            <a:off x="6660231" y="3942259"/>
            <a:ext cx="1944217" cy="998909"/>
          </a:xfrm>
          <a:prstGeom prst="rect">
            <a:avLst/>
          </a:prstGeom>
          <a:noFill/>
          <a:extLst>
            <a:ext uri="{909E8E84-426E-40dd-AFC4-6F175D3DCCD1}">
              <a14:hiddenFill xmlns:a14="http://schemas.microsoft.com/office/drawing/2010/main">
                <a:solidFill>
                  <a:srgbClr val="FFFFFF"/>
                </a:solidFill>
              </a14:hiddenFill>
            </a:ext>
          </a:extLst>
        </p:spPr>
      </p:pic>
      <p:sp>
        <p:nvSpPr>
          <p:cNvPr id="18" name="17 Flecha derecha"/>
          <p:cNvSpPr/>
          <p:nvPr/>
        </p:nvSpPr>
        <p:spPr>
          <a:xfrm>
            <a:off x="5580112" y="3590790"/>
            <a:ext cx="785096" cy="558290"/>
          </a:xfrm>
          <a:prstGeom prst="rightArrow">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CuadroTexto"/>
          <p:cNvSpPr txBox="1"/>
          <p:nvPr/>
        </p:nvSpPr>
        <p:spPr>
          <a:xfrm>
            <a:off x="3635896" y="5157192"/>
            <a:ext cx="2952328" cy="461665"/>
          </a:xfrm>
          <a:prstGeom prst="rect">
            <a:avLst/>
          </a:prstGeom>
          <a:noFill/>
        </p:spPr>
        <p:txBody>
          <a:bodyPr wrap="square" rtlCol="0">
            <a:spAutoFit/>
          </a:bodyPr>
          <a:lstStyle/>
          <a:p>
            <a:pPr algn="ctr"/>
            <a:r>
              <a:rPr lang="es-ES" sz="2400" b="1" dirty="0" smtClean="0">
                <a:latin typeface="Arial" panose="020B0604020202020204" pitchFamily="34" charset="0"/>
                <a:cs typeface="Arial" panose="020B0604020202020204" pitchFamily="34" charset="0"/>
              </a:rPr>
              <a:t>Total de votos = 36</a:t>
            </a:r>
          </a:p>
        </p:txBody>
      </p:sp>
      <p:sp>
        <p:nvSpPr>
          <p:cNvPr id="20" name="19 CuadroTexto"/>
          <p:cNvSpPr txBox="1"/>
          <p:nvPr/>
        </p:nvSpPr>
        <p:spPr>
          <a:xfrm>
            <a:off x="3275856" y="1559694"/>
            <a:ext cx="5616624" cy="1077218"/>
          </a:xfrm>
          <a:prstGeom prst="rect">
            <a:avLst/>
          </a:prstGeom>
          <a:noFill/>
        </p:spPr>
        <p:txBody>
          <a:bodyPr wrap="square" rtlCol="0">
            <a:spAutoFit/>
          </a:bodyPr>
          <a:lstStyle/>
          <a:p>
            <a:pPr algn="ctr"/>
            <a:r>
              <a:rPr lang="es-ES" sz="1600" i="1" dirty="0" smtClean="0">
                <a:latin typeface="Arial" panose="020B0604020202020204" pitchFamily="34" charset="0"/>
                <a:cs typeface="Arial" panose="020B0604020202020204" pitchFamily="34" charset="0"/>
              </a:rPr>
              <a:t>De acuerdo con la Ley General (Art. 32), los órganos garantes serán representados por su titular (presidente) o, a falta de éste, por un comisionado designado por el Pleno del órgano garante</a:t>
            </a:r>
          </a:p>
        </p:txBody>
      </p:sp>
      <p:sp>
        <p:nvSpPr>
          <p:cNvPr id="23" name="22 Flecha derecha"/>
          <p:cNvSpPr/>
          <p:nvPr/>
        </p:nvSpPr>
        <p:spPr>
          <a:xfrm rot="1264030">
            <a:off x="2249971" y="2964972"/>
            <a:ext cx="1547063" cy="192402"/>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4" name="23 Flecha derecha"/>
          <p:cNvSpPr/>
          <p:nvPr/>
        </p:nvSpPr>
        <p:spPr>
          <a:xfrm rot="21243300">
            <a:off x="2201540" y="3661053"/>
            <a:ext cx="1547063" cy="192402"/>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7" name="26 Flecha derecha"/>
          <p:cNvSpPr/>
          <p:nvPr/>
        </p:nvSpPr>
        <p:spPr>
          <a:xfrm rot="19374591">
            <a:off x="2153561" y="5104889"/>
            <a:ext cx="1744287" cy="19403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8" name="27 Flecha derecha"/>
          <p:cNvSpPr/>
          <p:nvPr/>
        </p:nvSpPr>
        <p:spPr>
          <a:xfrm rot="19645780">
            <a:off x="2185247" y="4439896"/>
            <a:ext cx="1673115" cy="197327"/>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9" name="28 CuadroTexto"/>
          <p:cNvSpPr txBox="1"/>
          <p:nvPr/>
        </p:nvSpPr>
        <p:spPr>
          <a:xfrm>
            <a:off x="2915816" y="5940569"/>
            <a:ext cx="5760640" cy="584775"/>
          </a:xfrm>
          <a:prstGeom prst="rect">
            <a:avLst/>
          </a:prstGeom>
          <a:noFill/>
        </p:spPr>
        <p:txBody>
          <a:bodyPr wrap="square" rtlCol="0">
            <a:spAutoFit/>
          </a:bodyPr>
          <a:lstStyle/>
          <a:p>
            <a:pPr algn="ctr"/>
            <a:r>
              <a:rPr lang="es-ES" sz="1600" i="1" dirty="0" smtClean="0">
                <a:latin typeface="Arial" panose="020B0604020202020204" pitchFamily="34" charset="0"/>
                <a:cs typeface="Arial" panose="020B0604020202020204" pitchFamily="34" charset="0"/>
              </a:rPr>
              <a:t>Las demás instituciones estarán representadas por su titular o un suplente con nivel mínimo de Director General</a:t>
            </a:r>
          </a:p>
        </p:txBody>
      </p:sp>
      <p:sp>
        <p:nvSpPr>
          <p:cNvPr id="30" name="29 Flecha derecha"/>
          <p:cNvSpPr/>
          <p:nvPr/>
        </p:nvSpPr>
        <p:spPr>
          <a:xfrm rot="2560565">
            <a:off x="2200806" y="2237419"/>
            <a:ext cx="1744287" cy="19403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1" name="30 CuadroTexto"/>
          <p:cNvSpPr txBox="1"/>
          <p:nvPr/>
        </p:nvSpPr>
        <p:spPr>
          <a:xfrm>
            <a:off x="3203848" y="908720"/>
            <a:ext cx="5603507" cy="338554"/>
          </a:xfrm>
          <a:prstGeom prst="rect">
            <a:avLst/>
          </a:prstGeom>
          <a:noFill/>
        </p:spPr>
        <p:txBody>
          <a:bodyPr wrap="square" rtlCol="0">
            <a:spAutoFit/>
          </a:bodyPr>
          <a:lstStyle/>
          <a:p>
            <a:pPr algn="ctr"/>
            <a:r>
              <a:rPr lang="es-ES" sz="1600" i="1" dirty="0" smtClean="0">
                <a:latin typeface="Arial" panose="020B0604020202020204" pitchFamily="34" charset="0"/>
                <a:cs typeface="Arial" panose="020B0604020202020204" pitchFamily="34" charset="0"/>
              </a:rPr>
              <a:t>El titular del INAI será el presidente del Consejo Nacional</a:t>
            </a:r>
          </a:p>
        </p:txBody>
      </p:sp>
    </p:spTree>
    <p:extLst>
      <p:ext uri="{BB962C8B-B14F-4D97-AF65-F5344CB8AC3E}">
        <p14:creationId xmlns:p14="http://schemas.microsoft.com/office/powerpoint/2010/main" val="329752461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41 Rectángulo"/>
          <p:cNvSpPr/>
          <p:nvPr/>
        </p:nvSpPr>
        <p:spPr>
          <a:xfrm>
            <a:off x="7020272" y="548680"/>
            <a:ext cx="2016224" cy="619268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40 Rectángulo"/>
          <p:cNvSpPr/>
          <p:nvPr/>
        </p:nvSpPr>
        <p:spPr>
          <a:xfrm>
            <a:off x="2771801" y="4293096"/>
            <a:ext cx="3456384" cy="158417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0" name="39 Rectángulo"/>
          <p:cNvSpPr/>
          <p:nvPr/>
        </p:nvSpPr>
        <p:spPr>
          <a:xfrm>
            <a:off x="2771801" y="1628800"/>
            <a:ext cx="3456384" cy="150316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2" name="11 Conector recto"/>
          <p:cNvCxnSpPr/>
          <p:nvPr/>
        </p:nvCxnSpPr>
        <p:spPr>
          <a:xfrm>
            <a:off x="0" y="332656"/>
            <a:ext cx="9144000" cy="0"/>
          </a:xfrm>
          <a:prstGeom prst="line">
            <a:avLst/>
          </a:prstGeom>
          <a:ln w="76200" cmpd="tri">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3" name="12 Rectángulo"/>
          <p:cNvSpPr/>
          <p:nvPr/>
        </p:nvSpPr>
        <p:spPr>
          <a:xfrm>
            <a:off x="1835696" y="44624"/>
            <a:ext cx="7272808" cy="261610"/>
          </a:xfrm>
          <a:prstGeom prst="rect">
            <a:avLst/>
          </a:prstGeom>
        </p:spPr>
        <p:txBody>
          <a:bodyPr wrap="square">
            <a:spAutoFit/>
          </a:bodyPr>
          <a:lstStyle/>
          <a:p>
            <a:pPr algn="r"/>
            <a:r>
              <a:rPr lang="es-MX" sz="1100" i="1" dirty="0" smtClean="0">
                <a:latin typeface="Arial" panose="020B0604020202020204" pitchFamily="34" charset="0"/>
                <a:cs typeface="Arial" panose="020B0604020202020204" pitchFamily="34" charset="0"/>
              </a:rPr>
              <a:t>Propuestas para la articulación y desarrollo del Sistema Nacional de Transparencia</a:t>
            </a:r>
            <a:endParaRPr lang="es-MX" sz="1100" i="1" dirty="0">
              <a:latin typeface="Arial" panose="020B0604020202020204" pitchFamily="34" charset="0"/>
              <a:cs typeface="Arial" panose="020B0604020202020204" pitchFamily="34" charset="0"/>
            </a:endParaRPr>
          </a:p>
        </p:txBody>
      </p:sp>
      <p:sp>
        <p:nvSpPr>
          <p:cNvPr id="25" name="24 Rectángulo"/>
          <p:cNvSpPr/>
          <p:nvPr/>
        </p:nvSpPr>
        <p:spPr>
          <a:xfrm>
            <a:off x="179512" y="2564904"/>
            <a:ext cx="2088232" cy="2304256"/>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25 CuadroTexto"/>
          <p:cNvSpPr txBox="1"/>
          <p:nvPr/>
        </p:nvSpPr>
        <p:spPr>
          <a:xfrm>
            <a:off x="323528" y="2636912"/>
            <a:ext cx="1800200" cy="1200329"/>
          </a:xfrm>
          <a:prstGeom prst="rect">
            <a:avLst/>
          </a:prstGeom>
          <a:noFill/>
        </p:spPr>
        <p:txBody>
          <a:bodyPr wrap="square" rtlCol="0">
            <a:spAutoFit/>
          </a:bodyPr>
          <a:lstStyle/>
          <a:p>
            <a:pPr algn="ctr"/>
            <a:r>
              <a:rPr lang="es-ES" sz="2400" b="1" cap="small"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Pleno del Consejo</a:t>
            </a:r>
          </a:p>
          <a:p>
            <a:pPr algn="ctr"/>
            <a:r>
              <a:rPr lang="es-ES" sz="2400" b="1" cap="small"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Nacional</a:t>
            </a:r>
            <a:endParaRPr lang="es-ES" sz="24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2" name="Picture 8" descr="http://www.sanestanislao.net/files/images/FICHERO2206.jpeg?KeepThis=true&amp;TB_iframe=true"/>
          <p:cNvPicPr>
            <a:picLocks noChangeAspect="1" noChangeArrowheads="1"/>
          </p:cNvPicPr>
          <p:nvPr/>
        </p:nvPicPr>
        <p:blipFill rotWithShape="1">
          <a:blip r:embed="rId3">
            <a:extLst>
              <a:ext uri="{28A0092B-C50C-407E-A947-70E740481C1C}">
                <a14:useLocalDpi xmlns:a14="http://schemas.microsoft.com/office/drawing/2010/main" val="0"/>
              </a:ext>
            </a:extLst>
          </a:blip>
          <a:srcRect l="3644" t="17785" r="3386" b="18525"/>
          <a:stretch/>
        </p:blipFill>
        <p:spPr bwMode="auto">
          <a:xfrm>
            <a:off x="251519" y="3798243"/>
            <a:ext cx="1944217" cy="998909"/>
          </a:xfrm>
          <a:prstGeom prst="rect">
            <a:avLst/>
          </a:prstGeom>
          <a:noFill/>
          <a:extLst>
            <a:ext uri="{909E8E84-426E-40dd-AFC4-6F175D3DCCD1}">
              <a14:hiddenFill xmlns:a14="http://schemas.microsoft.com/office/drawing/2010/main">
                <a:solidFill>
                  <a:srgbClr val="FFFFFF"/>
                </a:solidFill>
              </a14:hiddenFill>
            </a:ext>
          </a:extLst>
        </p:spPr>
      </p:pic>
      <p:sp>
        <p:nvSpPr>
          <p:cNvPr id="33" name="32 CuadroTexto"/>
          <p:cNvSpPr txBox="1"/>
          <p:nvPr/>
        </p:nvSpPr>
        <p:spPr>
          <a:xfrm>
            <a:off x="2843809" y="4374103"/>
            <a:ext cx="3528391" cy="1431161"/>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Coordinación regional 1</a:t>
            </a:r>
          </a:p>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Coordinación regional 2</a:t>
            </a:r>
          </a:p>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Coordinación regional 3</a:t>
            </a:r>
          </a:p>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Coordinación regional “n”</a:t>
            </a:r>
            <a:endParaRPr lang="es-ES" dirty="0">
              <a:latin typeface="Arial" panose="020B0604020202020204" pitchFamily="34" charset="0"/>
              <a:cs typeface="Arial" panose="020B0604020202020204" pitchFamily="34" charset="0"/>
            </a:endParaRPr>
          </a:p>
        </p:txBody>
      </p:sp>
      <p:sp>
        <p:nvSpPr>
          <p:cNvPr id="34" name="33 CuadroTexto"/>
          <p:cNvSpPr txBox="1"/>
          <p:nvPr/>
        </p:nvSpPr>
        <p:spPr>
          <a:xfrm>
            <a:off x="2843809" y="1666936"/>
            <a:ext cx="3312367" cy="1431161"/>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Comisión jurídica</a:t>
            </a:r>
          </a:p>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Comisión de archivos</a:t>
            </a:r>
          </a:p>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Comisión de tecnologías</a:t>
            </a:r>
          </a:p>
          <a:p>
            <a:pPr marL="285750" indent="-285750">
              <a:spcAft>
                <a:spcPts val="6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Comisión “n”</a:t>
            </a:r>
            <a:endParaRPr lang="es-ES" dirty="0">
              <a:latin typeface="Arial" panose="020B0604020202020204" pitchFamily="34" charset="0"/>
              <a:cs typeface="Arial" panose="020B0604020202020204" pitchFamily="34" charset="0"/>
            </a:endParaRPr>
          </a:p>
        </p:txBody>
      </p:sp>
      <p:pic>
        <p:nvPicPr>
          <p:cNvPr id="35" name="Picture 4" descr="http://www.soyamigo.com/distribuidores/mexico.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6285"/>
          <a:stretch/>
        </p:blipFill>
        <p:spPr bwMode="auto">
          <a:xfrm>
            <a:off x="7215668" y="1724431"/>
            <a:ext cx="1607085" cy="1128505"/>
          </a:xfrm>
          <a:prstGeom prst="rect">
            <a:avLst/>
          </a:prstGeom>
          <a:noFill/>
          <a:extLst>
            <a:ext uri="{909E8E84-426E-40dd-AFC4-6F175D3DCCD1}">
              <a14:hiddenFill xmlns:a14="http://schemas.microsoft.com/office/drawing/2010/main">
                <a:solidFill>
                  <a:srgbClr val="FFFFFF"/>
                </a:solidFill>
              </a14:hiddenFill>
            </a:ext>
          </a:extLst>
        </p:spPr>
      </p:pic>
      <p:pic>
        <p:nvPicPr>
          <p:cNvPr id="36" name="Imagen 4" descr="https://encrypted-tbn2.gstatic.com/images?q=tbn:ANd9GcTuuSx2E-28xMTx6bjEKXU4hrV1vVvyFQjzQn1_pcwuNUpF_7sw9gGkLm18">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52320" y="4657635"/>
            <a:ext cx="1152128" cy="62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Imagen 5" descr="http://e-tlaxcala.mx/sites/default/files/ASF.jpg">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63513" y="3212976"/>
            <a:ext cx="1111393" cy="977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6" descr="http://s3-eu-west-1.amazonaws.com/rankia/images/valoraciones/0015/2085/Inegi.jpg?139929957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411648" y="5763711"/>
            <a:ext cx="1264808" cy="761632"/>
          </a:xfrm>
          <a:prstGeom prst="rect">
            <a:avLst/>
          </a:prstGeom>
          <a:noFill/>
          <a:extLst>
            <a:ext uri="{909E8E84-426E-40dd-AFC4-6F175D3DCCD1}">
              <a14:hiddenFill xmlns:a14="http://schemas.microsoft.com/office/drawing/2010/main">
                <a:solidFill>
                  <a:srgbClr val="FFFFFF"/>
                </a:solidFill>
              </a14:hiddenFill>
            </a:ext>
          </a:extLst>
        </p:spPr>
      </p:pic>
      <p:pic>
        <p:nvPicPr>
          <p:cNvPr id="39" name="Imagen 6"/>
          <p:cNvPicPr>
            <a:picLocks noChangeAspect="1"/>
          </p:cNvPicPr>
          <p:nvPr/>
        </p:nvPicPr>
        <p:blipFill rotWithShape="1">
          <a:blip r:embed="rId10" cstate="print">
            <a:extLst>
              <a:ext uri="{28A0092B-C50C-407E-A947-70E740481C1C}">
                <a14:useLocalDpi xmlns:a14="http://schemas.microsoft.com/office/drawing/2010/main" val="0"/>
              </a:ext>
            </a:extLst>
          </a:blip>
          <a:srcRect t="10272" b="15898"/>
          <a:stretch/>
        </p:blipFill>
        <p:spPr>
          <a:xfrm>
            <a:off x="7380312" y="620688"/>
            <a:ext cx="1298425" cy="740898"/>
          </a:xfrm>
          <a:prstGeom prst="rect">
            <a:avLst/>
          </a:prstGeom>
        </p:spPr>
      </p:pic>
      <p:sp>
        <p:nvSpPr>
          <p:cNvPr id="8" name="7 Flecha a la derecha con muesca"/>
          <p:cNvSpPr/>
          <p:nvPr/>
        </p:nvSpPr>
        <p:spPr>
          <a:xfrm rot="19418845">
            <a:off x="2259824" y="3151842"/>
            <a:ext cx="745679" cy="461061"/>
          </a:xfrm>
          <a:prstGeom prst="notchedRightArrow">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43 Flecha a la derecha con muesca"/>
          <p:cNvSpPr/>
          <p:nvPr/>
        </p:nvSpPr>
        <p:spPr>
          <a:xfrm rot="1800904">
            <a:off x="2333100" y="3820603"/>
            <a:ext cx="745111" cy="461061"/>
          </a:xfrm>
          <a:prstGeom prst="notchedRightArrow">
            <a:avLst/>
          </a:prstGeom>
          <a:solidFill>
            <a:schemeClr val="accent2">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Triángulo isósceles"/>
          <p:cNvSpPr/>
          <p:nvPr/>
        </p:nvSpPr>
        <p:spPr>
          <a:xfrm rot="16200000">
            <a:off x="3491880" y="3284983"/>
            <a:ext cx="6192689" cy="720079"/>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6" name="45 CuadroTexto"/>
          <p:cNvSpPr txBox="1"/>
          <p:nvPr/>
        </p:nvSpPr>
        <p:spPr>
          <a:xfrm>
            <a:off x="323528" y="479574"/>
            <a:ext cx="6408712" cy="1077218"/>
          </a:xfrm>
          <a:prstGeom prst="rect">
            <a:avLst/>
          </a:prstGeom>
          <a:noFill/>
        </p:spPr>
        <p:txBody>
          <a:bodyPr wrap="square" rtlCol="0">
            <a:spAutoFit/>
          </a:bodyPr>
          <a:lstStyle/>
          <a:p>
            <a:pPr algn="ctr"/>
            <a:r>
              <a:rPr lang="es-ES" sz="1600" i="1" dirty="0" smtClean="0">
                <a:latin typeface="Arial" panose="020B0604020202020204" pitchFamily="34" charset="0"/>
                <a:cs typeface="Arial" panose="020B0604020202020204" pitchFamily="34" charset="0"/>
              </a:rPr>
              <a:t>El Consejo Nacional podrá funcionar en comisiones (artículo 34 de la LGTAIP). Los integrantes de los plenos de los órganos garantes, así como los servidores públicos de las demás instituciones que integran el SNT deberán participar en las comisiones de trabajo</a:t>
            </a:r>
          </a:p>
        </p:txBody>
      </p:sp>
      <p:sp>
        <p:nvSpPr>
          <p:cNvPr id="47" name="46 CuadroTexto"/>
          <p:cNvSpPr txBox="1"/>
          <p:nvPr/>
        </p:nvSpPr>
        <p:spPr>
          <a:xfrm>
            <a:off x="395536" y="5982379"/>
            <a:ext cx="6107563" cy="830997"/>
          </a:xfrm>
          <a:prstGeom prst="rect">
            <a:avLst/>
          </a:prstGeom>
          <a:noFill/>
        </p:spPr>
        <p:txBody>
          <a:bodyPr wrap="square" rtlCol="0">
            <a:spAutoFit/>
          </a:bodyPr>
          <a:lstStyle/>
          <a:p>
            <a:pPr algn="ctr"/>
            <a:r>
              <a:rPr lang="es-ES" sz="1600" i="1" dirty="0" smtClean="0">
                <a:latin typeface="Arial" panose="020B0604020202020204" pitchFamily="34" charset="0"/>
                <a:cs typeface="Arial" panose="020B0604020202020204" pitchFamily="34" charset="0"/>
              </a:rPr>
              <a:t>Asimismo, para una mejor coordinación en los trabajos del Consejo Nacional, es necesario dividir por regiones a sus integrantes a nivel institucional</a:t>
            </a:r>
          </a:p>
        </p:txBody>
      </p:sp>
      <p:sp>
        <p:nvSpPr>
          <p:cNvPr id="48" name="47 CuadroTexto"/>
          <p:cNvSpPr txBox="1"/>
          <p:nvPr/>
        </p:nvSpPr>
        <p:spPr>
          <a:xfrm>
            <a:off x="2771802" y="3420289"/>
            <a:ext cx="3456384" cy="584775"/>
          </a:xfrm>
          <a:prstGeom prst="rect">
            <a:avLst/>
          </a:prstGeom>
          <a:noFill/>
        </p:spPr>
        <p:txBody>
          <a:bodyPr wrap="square" rtlCol="0">
            <a:spAutoFit/>
          </a:bodyPr>
          <a:lstStyle/>
          <a:p>
            <a:pPr algn="ctr"/>
            <a:r>
              <a:rPr lang="es-ES" sz="1600" dirty="0" smtClean="0">
                <a:latin typeface="Arial" panose="020B0604020202020204" pitchFamily="34" charset="0"/>
                <a:cs typeface="Arial" panose="020B0604020202020204" pitchFamily="34" charset="0"/>
              </a:rPr>
              <a:t>Coordinadas por un integrante del Pleno de algún órgano garante</a:t>
            </a:r>
          </a:p>
        </p:txBody>
      </p:sp>
      <p:sp>
        <p:nvSpPr>
          <p:cNvPr id="49" name="48 Flecha derecha"/>
          <p:cNvSpPr/>
          <p:nvPr/>
        </p:nvSpPr>
        <p:spPr>
          <a:xfrm rot="5400000">
            <a:off x="4325488" y="3891536"/>
            <a:ext cx="277000" cy="504056"/>
          </a:xfrm>
          <a:prstGeom prst="rightArrow">
            <a:avLst/>
          </a:prstGeom>
          <a:solidFill>
            <a:schemeClr val="accent5">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 name="50 Flecha derecha"/>
          <p:cNvSpPr/>
          <p:nvPr/>
        </p:nvSpPr>
        <p:spPr>
          <a:xfrm rot="16200000" flipV="1">
            <a:off x="4325488" y="3027440"/>
            <a:ext cx="277000" cy="504056"/>
          </a:xfrm>
          <a:prstGeom prst="rightArrow">
            <a:avLst/>
          </a:prstGeom>
          <a:solidFill>
            <a:schemeClr val="accent5">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51 Flecha derecha"/>
          <p:cNvSpPr/>
          <p:nvPr/>
        </p:nvSpPr>
        <p:spPr>
          <a:xfrm rot="9008942">
            <a:off x="5756801" y="1474077"/>
            <a:ext cx="1661216" cy="417028"/>
          </a:xfrm>
          <a:prstGeom prst="rightArrow">
            <a:avLst/>
          </a:prstGeom>
          <a:solidFill>
            <a:schemeClr val="accent5">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3" name="52 CuadroTexto"/>
          <p:cNvSpPr txBox="1"/>
          <p:nvPr/>
        </p:nvSpPr>
        <p:spPr>
          <a:xfrm rot="19834860">
            <a:off x="5797069" y="1488017"/>
            <a:ext cx="1688529" cy="307777"/>
          </a:xfrm>
          <a:prstGeom prst="rect">
            <a:avLst/>
          </a:prstGeom>
          <a:noFill/>
        </p:spPr>
        <p:txBody>
          <a:bodyPr wrap="square" rtlCol="0">
            <a:spAutoFit/>
          </a:bodyPr>
          <a:lstStyle/>
          <a:p>
            <a:pPr algn="ctr"/>
            <a:r>
              <a:rPr lang="es-ES" sz="1400" dirty="0" smtClean="0">
                <a:latin typeface="Arial" panose="020B0604020202020204" pitchFamily="34" charset="0"/>
                <a:cs typeface="Arial" panose="020B0604020202020204" pitchFamily="34" charset="0"/>
              </a:rPr>
              <a:t>Secretaría técnica</a:t>
            </a:r>
          </a:p>
        </p:txBody>
      </p:sp>
    </p:spTree>
    <p:extLst>
      <p:ext uri="{BB962C8B-B14F-4D97-AF65-F5344CB8AC3E}">
        <p14:creationId xmlns:p14="http://schemas.microsoft.com/office/powerpoint/2010/main" val="34677394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53 Rectángulo"/>
          <p:cNvSpPr/>
          <p:nvPr/>
        </p:nvSpPr>
        <p:spPr>
          <a:xfrm>
            <a:off x="2411760" y="569693"/>
            <a:ext cx="6552728" cy="5380961"/>
          </a:xfrm>
          <a:prstGeom prst="rect">
            <a:avLst/>
          </a:prstGeom>
          <a:solidFill>
            <a:schemeClr val="accent5">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5" name="44 Pentágono"/>
          <p:cNvSpPr/>
          <p:nvPr/>
        </p:nvSpPr>
        <p:spPr>
          <a:xfrm>
            <a:off x="323528" y="2492896"/>
            <a:ext cx="2376264" cy="1584176"/>
          </a:xfrm>
          <a:prstGeom prst="homePlate">
            <a:avLst>
              <a:gd name="adj" fmla="val 33688"/>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2" name="11 Conector recto"/>
          <p:cNvCxnSpPr/>
          <p:nvPr/>
        </p:nvCxnSpPr>
        <p:spPr>
          <a:xfrm>
            <a:off x="0" y="332656"/>
            <a:ext cx="9144000" cy="0"/>
          </a:xfrm>
          <a:prstGeom prst="line">
            <a:avLst/>
          </a:prstGeom>
          <a:ln w="76200" cmpd="tri">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3" name="12 Rectángulo"/>
          <p:cNvSpPr/>
          <p:nvPr/>
        </p:nvSpPr>
        <p:spPr>
          <a:xfrm>
            <a:off x="1835696" y="44624"/>
            <a:ext cx="7272808" cy="261610"/>
          </a:xfrm>
          <a:prstGeom prst="rect">
            <a:avLst/>
          </a:prstGeom>
        </p:spPr>
        <p:txBody>
          <a:bodyPr wrap="square">
            <a:spAutoFit/>
          </a:bodyPr>
          <a:lstStyle/>
          <a:p>
            <a:pPr algn="r"/>
            <a:r>
              <a:rPr lang="es-MX" sz="1100" i="1" dirty="0" smtClean="0">
                <a:latin typeface="Arial" panose="020B0604020202020204" pitchFamily="34" charset="0"/>
                <a:cs typeface="Arial" panose="020B0604020202020204" pitchFamily="34" charset="0"/>
              </a:rPr>
              <a:t>Propuestas para la articulación y desarrollo del Sistema Nacional de Transparencia</a:t>
            </a:r>
            <a:endParaRPr lang="es-MX" sz="1100" i="1" dirty="0">
              <a:latin typeface="Arial" panose="020B0604020202020204" pitchFamily="34" charset="0"/>
              <a:cs typeface="Arial" panose="020B0604020202020204" pitchFamily="34" charset="0"/>
            </a:endParaRPr>
          </a:p>
        </p:txBody>
      </p:sp>
      <p:sp>
        <p:nvSpPr>
          <p:cNvPr id="27" name="26 CuadroTexto"/>
          <p:cNvSpPr txBox="1"/>
          <p:nvPr/>
        </p:nvSpPr>
        <p:spPr>
          <a:xfrm>
            <a:off x="2699792" y="569694"/>
            <a:ext cx="6264696" cy="5380960"/>
          </a:xfrm>
          <a:prstGeom prst="rect">
            <a:avLst/>
          </a:prstGeom>
          <a:noFill/>
        </p:spPr>
        <p:txBody>
          <a:bodyPr wrap="square" rtlCol="0">
            <a:spAutoFit/>
          </a:bodyPr>
          <a:lstStyle/>
          <a:p>
            <a:pPr marL="285750" indent="-285750">
              <a:spcAft>
                <a:spcPts val="1000"/>
              </a:spcAft>
              <a:buFont typeface="Arial" panose="020B0604020202020204" pitchFamily="34" charset="0"/>
              <a:buChar char="•"/>
            </a:pPr>
            <a:r>
              <a:rPr lang="es-ES" b="1" dirty="0" smtClean="0">
                <a:latin typeface="Arial" panose="020B0604020202020204" pitchFamily="34" charset="0"/>
                <a:cs typeface="Arial" panose="020B0604020202020204" pitchFamily="34" charset="0"/>
              </a:rPr>
              <a:t>Jurídica</a:t>
            </a:r>
            <a:endParaRPr lang="es-ES" b="1" dirty="0">
              <a:latin typeface="Arial" panose="020B0604020202020204" pitchFamily="34" charset="0"/>
              <a:cs typeface="Arial" panose="020B0604020202020204" pitchFamily="34" charset="0"/>
            </a:endParaRPr>
          </a:p>
          <a:p>
            <a:pPr marL="285750" indent="-285750">
              <a:spcAft>
                <a:spcPts val="1000"/>
              </a:spcAft>
              <a:buFont typeface="Arial" panose="020B0604020202020204" pitchFamily="34" charset="0"/>
              <a:buChar char="•"/>
            </a:pPr>
            <a:r>
              <a:rPr lang="es-ES" b="1" dirty="0">
                <a:latin typeface="Arial" panose="020B0604020202020204" pitchFamily="34" charset="0"/>
                <a:cs typeface="Arial" panose="020B0604020202020204" pitchFamily="34" charset="0"/>
              </a:rPr>
              <a:t>Datos personales</a:t>
            </a:r>
          </a:p>
          <a:p>
            <a:pPr marL="285750" indent="-285750">
              <a:spcAft>
                <a:spcPts val="1000"/>
              </a:spcAft>
              <a:buFont typeface="Arial" panose="020B0604020202020204" pitchFamily="34" charset="0"/>
              <a:buChar char="•"/>
            </a:pPr>
            <a:r>
              <a:rPr lang="es-ES" b="1" dirty="0">
                <a:latin typeface="Arial" panose="020B0604020202020204" pitchFamily="34" charset="0"/>
                <a:cs typeface="Arial" panose="020B0604020202020204" pitchFamily="34" charset="0"/>
              </a:rPr>
              <a:t>Educación y cultura de la transparencia</a:t>
            </a:r>
          </a:p>
          <a:p>
            <a:pPr marL="285750" indent="-285750">
              <a:spcAft>
                <a:spcPts val="1000"/>
              </a:spcAft>
              <a:buFont typeface="Arial" panose="020B0604020202020204" pitchFamily="34" charset="0"/>
              <a:buChar char="•"/>
            </a:pPr>
            <a:r>
              <a:rPr lang="es-ES" b="1" dirty="0">
                <a:latin typeface="Arial" panose="020B0604020202020204" pitchFamily="34" charset="0"/>
                <a:cs typeface="Arial" panose="020B0604020202020204" pitchFamily="34" charset="0"/>
              </a:rPr>
              <a:t>Comunicación social</a:t>
            </a:r>
          </a:p>
          <a:p>
            <a:pPr marL="285750" indent="-285750">
              <a:spcAft>
                <a:spcPts val="1000"/>
              </a:spcAft>
              <a:buFont typeface="Arial" panose="020B0604020202020204" pitchFamily="34" charset="0"/>
              <a:buChar char="•"/>
            </a:pPr>
            <a:r>
              <a:rPr lang="es-ES" b="1" dirty="0">
                <a:latin typeface="Arial" panose="020B0604020202020204" pitchFamily="34" charset="0"/>
                <a:cs typeface="Arial" panose="020B0604020202020204" pitchFamily="34" charset="0"/>
              </a:rPr>
              <a:t>Vinculación con la sociedad</a:t>
            </a:r>
          </a:p>
          <a:p>
            <a:pPr marL="285750" indent="-285750">
              <a:spcAft>
                <a:spcPts val="1000"/>
              </a:spcAft>
              <a:buFont typeface="Arial" panose="020B0604020202020204" pitchFamily="34" charset="0"/>
              <a:buChar char="•"/>
            </a:pPr>
            <a:r>
              <a:rPr lang="es-ES" b="1" dirty="0" smtClean="0">
                <a:solidFill>
                  <a:schemeClr val="accent3">
                    <a:lumMod val="50000"/>
                  </a:schemeClr>
                </a:solidFill>
                <a:latin typeface="Arial" panose="020B0604020202020204" pitchFamily="34" charset="0"/>
                <a:cs typeface="Arial" panose="020B0604020202020204" pitchFamily="34" charset="0"/>
              </a:rPr>
              <a:t>Tecnologías </a:t>
            </a:r>
            <a:r>
              <a:rPr lang="es-ES" b="1" dirty="0">
                <a:solidFill>
                  <a:schemeClr val="accent3">
                    <a:lumMod val="50000"/>
                  </a:schemeClr>
                </a:solidFill>
                <a:latin typeface="Arial" panose="020B0604020202020204" pitchFamily="34" charset="0"/>
                <a:cs typeface="Arial" panose="020B0604020202020204" pitchFamily="34" charset="0"/>
              </a:rPr>
              <a:t>de la </a:t>
            </a:r>
            <a:r>
              <a:rPr lang="es-ES" b="1" dirty="0" smtClean="0">
                <a:solidFill>
                  <a:schemeClr val="accent3">
                    <a:lumMod val="50000"/>
                  </a:schemeClr>
                </a:solidFill>
                <a:latin typeface="Arial" panose="020B0604020202020204" pitchFamily="34" charset="0"/>
                <a:cs typeface="Arial" panose="020B0604020202020204" pitchFamily="34" charset="0"/>
              </a:rPr>
              <a:t>Información y Plataforma Nacional de Transparencia</a:t>
            </a:r>
            <a:endParaRPr lang="es-ES" b="1" dirty="0">
              <a:solidFill>
                <a:schemeClr val="accent3">
                  <a:lumMod val="50000"/>
                </a:schemeClr>
              </a:solidFill>
              <a:latin typeface="Arial" panose="020B0604020202020204" pitchFamily="34" charset="0"/>
              <a:cs typeface="Arial" panose="020B0604020202020204" pitchFamily="34" charset="0"/>
            </a:endParaRPr>
          </a:p>
          <a:p>
            <a:pPr marL="285750" indent="-285750">
              <a:spcAft>
                <a:spcPts val="1000"/>
              </a:spcAft>
              <a:buFont typeface="Arial" panose="020B0604020202020204" pitchFamily="34" charset="0"/>
              <a:buChar char="•"/>
            </a:pPr>
            <a:r>
              <a:rPr lang="es-ES" b="1" dirty="0">
                <a:solidFill>
                  <a:schemeClr val="accent3">
                    <a:lumMod val="50000"/>
                  </a:schemeClr>
                </a:solidFill>
                <a:latin typeface="Arial" panose="020B0604020202020204" pitchFamily="34" charset="0"/>
                <a:cs typeface="Arial" panose="020B0604020202020204" pitchFamily="34" charset="0"/>
              </a:rPr>
              <a:t>Archivos y gestión documental</a:t>
            </a:r>
          </a:p>
          <a:p>
            <a:pPr marL="285750" indent="-285750">
              <a:spcAft>
                <a:spcPts val="1000"/>
              </a:spcAft>
              <a:buFont typeface="Arial" panose="020B0604020202020204" pitchFamily="34" charset="0"/>
              <a:buChar char="•"/>
            </a:pPr>
            <a:r>
              <a:rPr lang="es-ES" b="1" dirty="0" smtClean="0">
                <a:solidFill>
                  <a:srgbClr val="C00000"/>
                </a:solidFill>
                <a:latin typeface="Arial" panose="020B0604020202020204" pitchFamily="34" charset="0"/>
                <a:cs typeface="Arial" panose="020B0604020202020204" pitchFamily="34" charset="0"/>
              </a:rPr>
              <a:t>Criterios de resoluciones</a:t>
            </a:r>
          </a:p>
          <a:p>
            <a:pPr marL="285750" indent="-285750">
              <a:spcAft>
                <a:spcPts val="1000"/>
              </a:spcAft>
              <a:buFont typeface="Arial" panose="020B0604020202020204" pitchFamily="34" charset="0"/>
              <a:buChar char="•"/>
            </a:pPr>
            <a:r>
              <a:rPr lang="es-ES" b="1" dirty="0" smtClean="0">
                <a:solidFill>
                  <a:srgbClr val="C00000"/>
                </a:solidFill>
                <a:latin typeface="Arial" panose="020B0604020202020204" pitchFamily="34" charset="0"/>
                <a:cs typeface="Arial" panose="020B0604020202020204" pitchFamily="34" charset="0"/>
              </a:rPr>
              <a:t>Criterios, indicadores y evaluación de la información de obligaciones de transparencia.</a:t>
            </a:r>
          </a:p>
          <a:p>
            <a:pPr marL="285750" indent="-285750">
              <a:spcAft>
                <a:spcPts val="1000"/>
              </a:spcAft>
              <a:buFont typeface="Arial" panose="020B0604020202020204" pitchFamily="34" charset="0"/>
              <a:buChar char="•"/>
            </a:pPr>
            <a:r>
              <a:rPr lang="es-ES" b="1" dirty="0" smtClean="0">
                <a:solidFill>
                  <a:srgbClr val="C00000"/>
                </a:solidFill>
                <a:latin typeface="Arial" panose="020B0604020202020204" pitchFamily="34" charset="0"/>
                <a:cs typeface="Arial" panose="020B0604020202020204" pitchFamily="34" charset="0"/>
              </a:rPr>
              <a:t>Gobierno Abierto</a:t>
            </a:r>
          </a:p>
          <a:p>
            <a:pPr marL="285750" indent="-285750">
              <a:spcAft>
                <a:spcPts val="1000"/>
              </a:spcAft>
              <a:buFont typeface="Arial" panose="020B0604020202020204" pitchFamily="34" charset="0"/>
              <a:buChar char="•"/>
            </a:pPr>
            <a:r>
              <a:rPr lang="es-ES" b="1" dirty="0" smtClean="0">
                <a:solidFill>
                  <a:srgbClr val="C00000"/>
                </a:solidFill>
                <a:latin typeface="Arial" panose="020B0604020202020204" pitchFamily="34" charset="0"/>
                <a:cs typeface="Arial" panose="020B0604020202020204" pitchFamily="34" charset="0"/>
              </a:rPr>
              <a:t>Capacitación</a:t>
            </a:r>
          </a:p>
          <a:p>
            <a:pPr marL="285750" indent="-285750">
              <a:spcAft>
                <a:spcPts val="1000"/>
              </a:spcAft>
              <a:buFont typeface="Arial" panose="020B0604020202020204" pitchFamily="34" charset="0"/>
              <a:buChar char="•"/>
            </a:pPr>
            <a:r>
              <a:rPr lang="es-ES" b="1" dirty="0" smtClean="0">
                <a:solidFill>
                  <a:srgbClr val="C00000"/>
                </a:solidFill>
                <a:latin typeface="Arial" panose="020B0604020202020204" pitchFamily="34" charset="0"/>
                <a:cs typeface="Arial" panose="020B0604020202020204" pitchFamily="34" charset="0"/>
              </a:rPr>
              <a:t>Promoción y difusión</a:t>
            </a:r>
            <a:endParaRPr lang="es-ES" b="1" dirty="0">
              <a:solidFill>
                <a:srgbClr val="C00000"/>
              </a:solidFill>
              <a:latin typeface="Arial" panose="020B0604020202020204" pitchFamily="34" charset="0"/>
              <a:cs typeface="Arial" panose="020B0604020202020204" pitchFamily="34" charset="0"/>
            </a:endParaRPr>
          </a:p>
        </p:txBody>
      </p:sp>
      <p:sp>
        <p:nvSpPr>
          <p:cNvPr id="28" name="27 CuadroTexto"/>
          <p:cNvSpPr txBox="1"/>
          <p:nvPr/>
        </p:nvSpPr>
        <p:spPr>
          <a:xfrm>
            <a:off x="323528" y="2689042"/>
            <a:ext cx="1944216" cy="1200329"/>
          </a:xfrm>
          <a:prstGeom prst="rect">
            <a:avLst/>
          </a:prstGeom>
          <a:noFill/>
        </p:spPr>
        <p:txBody>
          <a:bodyPr wrap="square" rtlCol="0">
            <a:spAutoFit/>
          </a:bodyPr>
          <a:lstStyle/>
          <a:p>
            <a:pPr algn="ctr"/>
            <a:r>
              <a:rPr lang="es-ES" sz="2400" b="1" cap="small"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Ejemplo de Comisiones para el SNT</a:t>
            </a:r>
            <a:endParaRPr lang="es-ES" sz="2400" b="1" cap="small"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5" name="14 CuadroTexto"/>
          <p:cNvSpPr txBox="1"/>
          <p:nvPr/>
        </p:nvSpPr>
        <p:spPr>
          <a:xfrm>
            <a:off x="309228" y="5982379"/>
            <a:ext cx="8655260" cy="830997"/>
          </a:xfrm>
          <a:prstGeom prst="rect">
            <a:avLst/>
          </a:prstGeom>
          <a:noFill/>
        </p:spPr>
        <p:txBody>
          <a:bodyPr wrap="square" rtlCol="0">
            <a:spAutoFit/>
          </a:bodyPr>
          <a:lstStyle/>
          <a:p>
            <a:pPr marL="285750" indent="-285750">
              <a:buFont typeface="Arial" panose="020B0604020202020204" pitchFamily="34" charset="0"/>
              <a:buChar char="•"/>
            </a:pPr>
            <a:r>
              <a:rPr lang="es-ES" sz="1600" i="1" dirty="0" smtClean="0">
                <a:latin typeface="Arial" panose="020B0604020202020204" pitchFamily="34" charset="0"/>
                <a:cs typeface="Arial" panose="020B0604020202020204" pitchFamily="34" charset="0"/>
              </a:rPr>
              <a:t>En color negro están las comisiones que ya existen actualmente en la COMAIP</a:t>
            </a:r>
          </a:p>
          <a:p>
            <a:pPr marL="285750" indent="-285750">
              <a:buFont typeface="Arial" panose="020B0604020202020204" pitchFamily="34" charset="0"/>
              <a:buChar char="•"/>
            </a:pPr>
            <a:r>
              <a:rPr lang="es-ES" sz="1600" i="1" dirty="0" smtClean="0">
                <a:solidFill>
                  <a:schemeClr val="accent3">
                    <a:lumMod val="50000"/>
                  </a:schemeClr>
                </a:solidFill>
                <a:latin typeface="Arial" panose="020B0604020202020204" pitchFamily="34" charset="0"/>
                <a:cs typeface="Arial" panose="020B0604020202020204" pitchFamily="34" charset="0"/>
              </a:rPr>
              <a:t>En color verde se presentan las comisiones cuyas funciones serían readecuadas</a:t>
            </a:r>
          </a:p>
          <a:p>
            <a:pPr marL="285750" indent="-285750">
              <a:buFont typeface="Arial" panose="020B0604020202020204" pitchFamily="34" charset="0"/>
              <a:buChar char="•"/>
            </a:pPr>
            <a:r>
              <a:rPr lang="es-ES" sz="1600" i="1" dirty="0" smtClean="0">
                <a:solidFill>
                  <a:srgbClr val="C00000"/>
                </a:solidFill>
                <a:latin typeface="Arial" panose="020B0604020202020204" pitchFamily="34" charset="0"/>
                <a:cs typeface="Arial" panose="020B0604020202020204" pitchFamily="34" charset="0"/>
              </a:rPr>
              <a:t>En color rojo se incluyen las comisiones de nueva creación</a:t>
            </a:r>
            <a:endParaRPr lang="es-ES" sz="1600" i="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88353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27 Rectángulo"/>
          <p:cNvSpPr/>
          <p:nvPr/>
        </p:nvSpPr>
        <p:spPr>
          <a:xfrm>
            <a:off x="4211960" y="980728"/>
            <a:ext cx="4608512" cy="252028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2" name="11 Conector recto"/>
          <p:cNvCxnSpPr/>
          <p:nvPr/>
        </p:nvCxnSpPr>
        <p:spPr>
          <a:xfrm>
            <a:off x="0" y="332656"/>
            <a:ext cx="9144000" cy="0"/>
          </a:xfrm>
          <a:prstGeom prst="line">
            <a:avLst/>
          </a:prstGeom>
          <a:ln w="76200" cmpd="tri">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3" name="12 Rectángulo"/>
          <p:cNvSpPr/>
          <p:nvPr/>
        </p:nvSpPr>
        <p:spPr>
          <a:xfrm>
            <a:off x="1835696" y="44624"/>
            <a:ext cx="7272808" cy="261610"/>
          </a:xfrm>
          <a:prstGeom prst="rect">
            <a:avLst/>
          </a:prstGeom>
        </p:spPr>
        <p:txBody>
          <a:bodyPr wrap="square">
            <a:spAutoFit/>
          </a:bodyPr>
          <a:lstStyle/>
          <a:p>
            <a:pPr algn="r"/>
            <a:r>
              <a:rPr lang="es-MX" sz="1100" i="1" dirty="0" smtClean="0">
                <a:latin typeface="Arial" panose="020B0604020202020204" pitchFamily="34" charset="0"/>
                <a:cs typeface="Arial" panose="020B0604020202020204" pitchFamily="34" charset="0"/>
              </a:rPr>
              <a:t>Propuestas para la articulación y desarrollo del Sistema Nacional de Transparencia</a:t>
            </a:r>
            <a:endParaRPr lang="es-MX" sz="1100" i="1" dirty="0">
              <a:latin typeface="Arial" panose="020B0604020202020204" pitchFamily="34" charset="0"/>
              <a:cs typeface="Arial" panose="020B0604020202020204" pitchFamily="34" charset="0"/>
            </a:endParaRPr>
          </a:p>
        </p:txBody>
      </p:sp>
      <p:pic>
        <p:nvPicPr>
          <p:cNvPr id="3074" name="Picture 2" descr="http://www.aids-sida.org/archivos/capasits/imagenes/map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531" y="1340768"/>
            <a:ext cx="2479317" cy="1656184"/>
          </a:xfrm>
          <a:prstGeom prst="rect">
            <a:avLst/>
          </a:prstGeom>
          <a:noFill/>
          <a:extLst>
            <a:ext uri="{909E8E84-426E-40dd-AFC4-6F175D3DCCD1}">
              <a14:hiddenFill xmlns:a14="http://schemas.microsoft.com/office/drawing/2010/main">
                <a:solidFill>
                  <a:srgbClr val="FFFFFF"/>
                </a:solidFill>
              </a14:hiddenFill>
            </a:ext>
          </a:extLst>
        </p:spPr>
      </p:pic>
      <p:sp>
        <p:nvSpPr>
          <p:cNvPr id="23" name="22 CuadroTexto"/>
          <p:cNvSpPr txBox="1"/>
          <p:nvPr/>
        </p:nvSpPr>
        <p:spPr>
          <a:xfrm>
            <a:off x="395536" y="620688"/>
            <a:ext cx="8424936" cy="461665"/>
          </a:xfrm>
          <a:prstGeom prst="rect">
            <a:avLst/>
          </a:prstGeom>
          <a:noFill/>
        </p:spPr>
        <p:txBody>
          <a:bodyPr wrap="square" rtlCol="0">
            <a:spAutoFit/>
          </a:bodyPr>
          <a:lstStyle/>
          <a:p>
            <a:r>
              <a:rPr lang="es-ES" sz="2400" b="1" cap="small"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Consejos estatales</a:t>
            </a:r>
            <a:endParaRPr lang="es-ES" sz="24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4" name="23 CuadroTexto"/>
          <p:cNvSpPr txBox="1"/>
          <p:nvPr/>
        </p:nvSpPr>
        <p:spPr>
          <a:xfrm>
            <a:off x="4355976" y="1412776"/>
            <a:ext cx="4536504" cy="1985159"/>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s-ES" dirty="0" smtClean="0">
                <a:latin typeface="Arial" panose="020B0604020202020204" pitchFamily="34" charset="0"/>
                <a:cs typeface="Arial" panose="020B0604020202020204" pitchFamily="34" charset="0"/>
              </a:rPr>
              <a:t>Órgano Garante de transparencia</a:t>
            </a:r>
          </a:p>
          <a:p>
            <a:pPr marL="285750" indent="-285750">
              <a:spcAft>
                <a:spcPts val="600"/>
              </a:spcAft>
              <a:buFont typeface="Arial" panose="020B0604020202020204" pitchFamily="34" charset="0"/>
              <a:buChar char="•"/>
            </a:pPr>
            <a:r>
              <a:rPr lang="es-ES" dirty="0" smtClean="0">
                <a:latin typeface="Arial" panose="020B0604020202020204" pitchFamily="34" charset="0"/>
                <a:cs typeface="Arial" panose="020B0604020202020204" pitchFamily="34" charset="0"/>
              </a:rPr>
              <a:t>Órgano fiscalizador de la entidad federativa</a:t>
            </a:r>
          </a:p>
          <a:p>
            <a:pPr marL="285750" indent="-285750">
              <a:spcAft>
                <a:spcPts val="600"/>
              </a:spcAft>
              <a:buFont typeface="Arial" panose="020B0604020202020204" pitchFamily="34" charset="0"/>
              <a:buChar char="•"/>
            </a:pPr>
            <a:r>
              <a:rPr lang="es-ES" dirty="0" smtClean="0">
                <a:latin typeface="Arial" panose="020B0604020202020204" pitchFamily="34" charset="0"/>
                <a:cs typeface="Arial" panose="020B0604020202020204" pitchFamily="34" charset="0"/>
              </a:rPr>
              <a:t>Institución encargada del archivo de la entidad</a:t>
            </a:r>
          </a:p>
          <a:p>
            <a:pPr marL="285750" indent="-285750">
              <a:spcAft>
                <a:spcPts val="600"/>
              </a:spcAft>
              <a:buFont typeface="Arial" panose="020B0604020202020204" pitchFamily="34" charset="0"/>
              <a:buChar char="•"/>
            </a:pPr>
            <a:r>
              <a:rPr lang="es-ES" dirty="0" smtClean="0">
                <a:latin typeface="Arial" panose="020B0604020202020204" pitchFamily="34" charset="0"/>
                <a:cs typeface="Arial" panose="020B0604020202020204" pitchFamily="34" charset="0"/>
              </a:rPr>
              <a:t>Coordinación estatal del INEGI</a:t>
            </a:r>
            <a:endParaRPr lang="es-ES" dirty="0">
              <a:latin typeface="Arial" panose="020B0604020202020204" pitchFamily="34" charset="0"/>
              <a:cs typeface="Arial" panose="020B0604020202020204" pitchFamily="34" charset="0"/>
            </a:endParaRPr>
          </a:p>
        </p:txBody>
      </p:sp>
      <p:sp>
        <p:nvSpPr>
          <p:cNvPr id="27" name="26 Flecha derecha"/>
          <p:cNvSpPr/>
          <p:nvPr/>
        </p:nvSpPr>
        <p:spPr>
          <a:xfrm>
            <a:off x="3347864" y="1930916"/>
            <a:ext cx="804247" cy="489972"/>
          </a:xfrm>
          <a:prstGeom prst="rightArrow">
            <a:avLst/>
          </a:prstGeom>
          <a:solidFill>
            <a:srgbClr val="007A5A"/>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28 CuadroTexto"/>
          <p:cNvSpPr txBox="1"/>
          <p:nvPr/>
        </p:nvSpPr>
        <p:spPr>
          <a:xfrm>
            <a:off x="4211960" y="1012666"/>
            <a:ext cx="4608512" cy="400110"/>
          </a:xfrm>
          <a:prstGeom prst="rect">
            <a:avLst/>
          </a:prstGeom>
          <a:noFill/>
        </p:spPr>
        <p:txBody>
          <a:bodyPr wrap="square" rtlCol="0">
            <a:spAutoFit/>
          </a:bodyPr>
          <a:lstStyle/>
          <a:p>
            <a:pPr algn="ctr"/>
            <a:r>
              <a:rPr lang="es-ES" sz="2000" b="1" dirty="0" smtClean="0">
                <a:latin typeface="Arial" panose="020B0604020202020204" pitchFamily="34" charset="0"/>
                <a:cs typeface="Arial" panose="020B0604020202020204" pitchFamily="34" charset="0"/>
              </a:rPr>
              <a:t>Integrantes</a:t>
            </a:r>
          </a:p>
        </p:txBody>
      </p:sp>
      <p:sp>
        <p:nvSpPr>
          <p:cNvPr id="30" name="29 Flecha derecha"/>
          <p:cNvSpPr/>
          <p:nvPr/>
        </p:nvSpPr>
        <p:spPr>
          <a:xfrm rot="5400000">
            <a:off x="6176861" y="3640121"/>
            <a:ext cx="678710" cy="627240"/>
          </a:xfrm>
          <a:prstGeom prst="rightArrow">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1" name="Picture 6" descr="http://jesuscondenado.files.wordpress.com/2011/02/documento.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4612" r="5845" b="4492"/>
          <a:stretch/>
        </p:blipFill>
        <p:spPr bwMode="auto">
          <a:xfrm>
            <a:off x="5940152" y="4365104"/>
            <a:ext cx="1209426" cy="792088"/>
          </a:xfrm>
          <a:prstGeom prst="rect">
            <a:avLst/>
          </a:prstGeom>
          <a:noFill/>
          <a:extLst>
            <a:ext uri="{909E8E84-426E-40dd-AFC4-6F175D3DCCD1}">
              <a14:hiddenFill xmlns:a14="http://schemas.microsoft.com/office/drawing/2010/main">
                <a:solidFill>
                  <a:srgbClr val="FFFFFF"/>
                </a:solidFill>
              </a14:hiddenFill>
            </a:ext>
          </a:extLst>
        </p:spPr>
      </p:pic>
      <p:sp>
        <p:nvSpPr>
          <p:cNvPr id="43" name="42 CuadroTexto"/>
          <p:cNvSpPr txBox="1"/>
          <p:nvPr/>
        </p:nvSpPr>
        <p:spPr>
          <a:xfrm>
            <a:off x="4716016" y="5219908"/>
            <a:ext cx="3744416" cy="646331"/>
          </a:xfrm>
          <a:prstGeom prst="rect">
            <a:avLst/>
          </a:prstGeom>
          <a:noFill/>
        </p:spPr>
        <p:txBody>
          <a:bodyPr wrap="square" rtlCol="0">
            <a:spAutoFit/>
          </a:bodyPr>
          <a:lstStyle/>
          <a:p>
            <a:pPr algn="ctr"/>
            <a:r>
              <a:rPr lang="es-ES" b="1" dirty="0" smtClean="0">
                <a:latin typeface="Arial" panose="020B0604020202020204" pitchFamily="34" charset="0"/>
                <a:cs typeface="Arial" panose="020B0604020202020204" pitchFamily="34" charset="0"/>
              </a:rPr>
              <a:t>Lineamientos de coordinación y operación</a:t>
            </a:r>
          </a:p>
        </p:txBody>
      </p:sp>
      <p:sp>
        <p:nvSpPr>
          <p:cNvPr id="45" name="44 Flecha derecha"/>
          <p:cNvSpPr/>
          <p:nvPr/>
        </p:nvSpPr>
        <p:spPr>
          <a:xfrm rot="5400000">
            <a:off x="1583685" y="3151367"/>
            <a:ext cx="838474" cy="817676"/>
          </a:xfrm>
          <a:prstGeom prst="rightArrow">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47 CuadroTexto"/>
          <p:cNvSpPr txBox="1"/>
          <p:nvPr/>
        </p:nvSpPr>
        <p:spPr>
          <a:xfrm>
            <a:off x="35496" y="5219908"/>
            <a:ext cx="4176464" cy="1477328"/>
          </a:xfrm>
          <a:prstGeom prst="rect">
            <a:avLst/>
          </a:prstGeom>
          <a:noFill/>
        </p:spPr>
        <p:txBody>
          <a:bodyPr wrap="square" rtlCol="0">
            <a:spAutoFit/>
          </a:bodyPr>
          <a:lstStyle/>
          <a:p>
            <a:pPr algn="ctr"/>
            <a:r>
              <a:rPr lang="es-ES" dirty="0" smtClean="0">
                <a:latin typeface="Arial" panose="020B0604020202020204" pitchFamily="34" charset="0"/>
                <a:cs typeface="Arial" panose="020B0604020202020204" pitchFamily="34" charset="0"/>
              </a:rPr>
              <a:t>Materializar el programa de trabajo del Consejo Nacional y cumplir con las disposiciones de la LGTAIP y la normatividad derivada de ésta y del SNT</a:t>
            </a:r>
          </a:p>
        </p:txBody>
      </p:sp>
      <p:pic>
        <p:nvPicPr>
          <p:cNvPr id="3076" name="Picture 4" descr="http://www.coaching-deporte.com/wp-content/uploads/2010/11/capacitacion.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35466" y="4077072"/>
            <a:ext cx="1536334" cy="1097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554920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7194" y="66263"/>
            <a:ext cx="1404000" cy="1745903"/>
          </a:xfrm>
          <a:prstGeom prst="rect">
            <a:avLst/>
          </a:prstGeom>
        </p:spPr>
      </p:pic>
      <p:sp>
        <p:nvSpPr>
          <p:cNvPr id="5" name="5 Rectángulo"/>
          <p:cNvSpPr/>
          <p:nvPr/>
        </p:nvSpPr>
        <p:spPr>
          <a:xfrm>
            <a:off x="-6063" y="2942522"/>
            <a:ext cx="9144000" cy="428628"/>
          </a:xfrm>
          <a:prstGeom prst="rect">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cap="small" dirty="0">
                <a:solidFill>
                  <a:prstClr val="white"/>
                </a:solidFill>
                <a:effectLst>
                  <a:outerShdw blurRad="38100" dist="38100" dir="2700000" algn="tl">
                    <a:srgbClr val="000000">
                      <a:alpha val="43137"/>
                    </a:srgbClr>
                  </a:outerShdw>
                </a:effectLst>
                <a:latin typeface="Calibri"/>
              </a:rPr>
              <a:t>David Mondragón </a:t>
            </a:r>
            <a:r>
              <a:rPr lang="es-MX" sz="2400" b="1" cap="small" dirty="0" smtClean="0">
                <a:solidFill>
                  <a:prstClr val="white"/>
                </a:solidFill>
                <a:effectLst>
                  <a:outerShdw blurRad="38100" dist="38100" dir="2700000" algn="tl">
                    <a:srgbClr val="000000">
                      <a:alpha val="43137"/>
                    </a:srgbClr>
                  </a:outerShdw>
                </a:effectLst>
                <a:latin typeface="Calibri"/>
              </a:rPr>
              <a:t>Centeno</a:t>
            </a:r>
            <a:endParaRPr lang="es-MX" sz="2400" b="1" cap="small" dirty="0">
              <a:solidFill>
                <a:prstClr val="white"/>
              </a:solidFill>
              <a:effectLst>
                <a:outerShdw blurRad="38100" dist="38100" dir="2700000" algn="tl">
                  <a:srgbClr val="000000">
                    <a:alpha val="43137"/>
                  </a:srgbClr>
                </a:outerShdw>
              </a:effectLst>
              <a:latin typeface="Calibri"/>
            </a:endParaRPr>
          </a:p>
        </p:txBody>
      </p:sp>
      <p:sp>
        <p:nvSpPr>
          <p:cNvPr id="6" name="9 Rectángulo"/>
          <p:cNvSpPr/>
          <p:nvPr/>
        </p:nvSpPr>
        <p:spPr>
          <a:xfrm>
            <a:off x="605498" y="1912638"/>
            <a:ext cx="7920879" cy="707886"/>
          </a:xfrm>
          <a:prstGeom prst="rect">
            <a:avLst/>
          </a:prstGeom>
        </p:spPr>
        <p:txBody>
          <a:bodyPr wrap="square">
            <a:spAutoFit/>
          </a:bodyPr>
          <a:lstStyle/>
          <a:p>
            <a:pPr algn="ctr"/>
            <a:r>
              <a:rPr lang="es-MX" sz="4000" b="1" i="1" cap="small" dirty="0">
                <a:solidFill>
                  <a:prstClr val="black"/>
                </a:solidFill>
                <a:effectLst>
                  <a:outerShdw blurRad="38100" dist="38100" dir="2700000" algn="tl">
                    <a:srgbClr val="000000">
                      <a:alpha val="43137"/>
                    </a:srgbClr>
                  </a:outerShdw>
                </a:effectLst>
                <a:latin typeface="Calibri"/>
              </a:rPr>
              <a:t>¡</a:t>
            </a:r>
            <a:r>
              <a:rPr lang="es-MX" sz="4000" b="1" i="1" cap="small" dirty="0" smtClean="0">
                <a:solidFill>
                  <a:prstClr val="black"/>
                </a:solidFill>
                <a:effectLst>
                  <a:outerShdw blurRad="38100" dist="38100" dir="2700000" algn="tl">
                    <a:srgbClr val="000000">
                      <a:alpha val="43137"/>
                    </a:srgbClr>
                  </a:outerShdw>
                </a:effectLst>
                <a:latin typeface="Calibri"/>
              </a:rPr>
              <a:t>Muchas Gracias por su Atención!</a:t>
            </a:r>
          </a:p>
        </p:txBody>
      </p:sp>
      <p:sp>
        <p:nvSpPr>
          <p:cNvPr id="8" name="15 Rectángulo"/>
          <p:cNvSpPr/>
          <p:nvPr/>
        </p:nvSpPr>
        <p:spPr>
          <a:xfrm>
            <a:off x="971600" y="4504926"/>
            <a:ext cx="7704856" cy="2308324"/>
          </a:xfrm>
          <a:prstGeom prst="rect">
            <a:avLst/>
          </a:prstGeom>
        </p:spPr>
        <p:txBody>
          <a:bodyPr wrap="square">
            <a:spAutoFit/>
          </a:bodyPr>
          <a:lstStyle/>
          <a:p>
            <a:pPr algn="ctr"/>
            <a:r>
              <a:rPr lang="es-ES" b="1" dirty="0">
                <a:solidFill>
                  <a:prstClr val="black"/>
                </a:solidFill>
                <a:latin typeface="Calibri"/>
              </a:rPr>
              <a:t>Instituto de Acceso a la Información </a:t>
            </a:r>
            <a:r>
              <a:rPr lang="es-ES" b="1" dirty="0" smtClean="0">
                <a:solidFill>
                  <a:prstClr val="black"/>
                </a:solidFill>
                <a:latin typeface="Calibri"/>
              </a:rPr>
              <a:t>Pública y </a:t>
            </a:r>
            <a:r>
              <a:rPr lang="es-ES" b="1" dirty="0">
                <a:solidFill>
                  <a:prstClr val="black"/>
                </a:solidFill>
                <a:latin typeface="Calibri"/>
              </a:rPr>
              <a:t>Protección </a:t>
            </a:r>
            <a:r>
              <a:rPr lang="es-ES" b="1" dirty="0" smtClean="0">
                <a:solidFill>
                  <a:prstClr val="black"/>
                </a:solidFill>
                <a:latin typeface="Calibri"/>
              </a:rPr>
              <a:t>de</a:t>
            </a:r>
          </a:p>
          <a:p>
            <a:pPr algn="ctr"/>
            <a:r>
              <a:rPr lang="es-ES" b="1" dirty="0" smtClean="0">
                <a:solidFill>
                  <a:prstClr val="black"/>
                </a:solidFill>
                <a:latin typeface="Calibri"/>
              </a:rPr>
              <a:t>Datos </a:t>
            </a:r>
            <a:r>
              <a:rPr lang="es-ES" b="1" dirty="0">
                <a:solidFill>
                  <a:prstClr val="black"/>
                </a:solidFill>
                <a:latin typeface="Calibri"/>
              </a:rPr>
              <a:t>Personales del Distrito </a:t>
            </a:r>
            <a:r>
              <a:rPr lang="es-ES" b="1" dirty="0" smtClean="0">
                <a:solidFill>
                  <a:prstClr val="black"/>
                </a:solidFill>
                <a:latin typeface="Calibri"/>
              </a:rPr>
              <a:t>Federal</a:t>
            </a:r>
          </a:p>
          <a:p>
            <a:pPr algn="ctr"/>
            <a:endParaRPr lang="es-ES" b="1" cap="small" dirty="0">
              <a:solidFill>
                <a:prstClr val="black"/>
              </a:solidFill>
              <a:effectLst>
                <a:outerShdw blurRad="38100" dist="38100" dir="2700000" algn="tl">
                  <a:srgbClr val="000000">
                    <a:alpha val="43137"/>
                  </a:srgbClr>
                </a:outerShdw>
              </a:effectLst>
              <a:latin typeface="Calibri"/>
            </a:endParaRPr>
          </a:p>
          <a:p>
            <a:pPr algn="ctr"/>
            <a:r>
              <a:rPr lang="es-MX" b="1" dirty="0" smtClean="0">
                <a:solidFill>
                  <a:prstClr val="black"/>
                </a:solidFill>
                <a:latin typeface="Calibri"/>
              </a:rPr>
              <a:t>La </a:t>
            </a:r>
            <a:r>
              <a:rPr lang="es-MX" b="1" dirty="0">
                <a:solidFill>
                  <a:prstClr val="black"/>
                </a:solidFill>
                <a:latin typeface="Calibri"/>
              </a:rPr>
              <a:t>Morena </a:t>
            </a:r>
            <a:r>
              <a:rPr lang="es-MX" b="1" dirty="0" smtClean="0">
                <a:solidFill>
                  <a:prstClr val="black"/>
                </a:solidFill>
                <a:latin typeface="Calibri"/>
              </a:rPr>
              <a:t>865, </a:t>
            </a:r>
            <a:r>
              <a:rPr lang="es-MX" b="1" dirty="0">
                <a:solidFill>
                  <a:prstClr val="black"/>
                </a:solidFill>
                <a:latin typeface="Calibri"/>
              </a:rPr>
              <a:t>Local </a:t>
            </a:r>
            <a:r>
              <a:rPr lang="es-MX" b="1" dirty="0" smtClean="0">
                <a:solidFill>
                  <a:prstClr val="black"/>
                </a:solidFill>
                <a:latin typeface="Calibri"/>
              </a:rPr>
              <a:t>1, Col</a:t>
            </a:r>
            <a:r>
              <a:rPr lang="es-MX" b="1" dirty="0">
                <a:solidFill>
                  <a:prstClr val="black"/>
                </a:solidFill>
                <a:latin typeface="Calibri"/>
              </a:rPr>
              <a:t>. </a:t>
            </a:r>
            <a:r>
              <a:rPr lang="es-MX" b="1" dirty="0" smtClean="0">
                <a:solidFill>
                  <a:prstClr val="black"/>
                </a:solidFill>
                <a:latin typeface="Calibri"/>
              </a:rPr>
              <a:t>Narvarte-Poniente, C.P</a:t>
            </a:r>
            <a:r>
              <a:rPr lang="es-MX" b="1" dirty="0">
                <a:solidFill>
                  <a:prstClr val="black"/>
                </a:solidFill>
                <a:latin typeface="Calibri"/>
              </a:rPr>
              <a:t>. 03020, </a:t>
            </a:r>
            <a:r>
              <a:rPr lang="es-MX" b="1" dirty="0" smtClean="0">
                <a:solidFill>
                  <a:prstClr val="black"/>
                </a:solidFill>
                <a:latin typeface="Calibri"/>
              </a:rPr>
              <a:t>México,</a:t>
            </a:r>
          </a:p>
          <a:p>
            <a:pPr algn="ctr"/>
            <a:r>
              <a:rPr lang="es-MX" b="1" dirty="0" smtClean="0">
                <a:solidFill>
                  <a:prstClr val="black"/>
                </a:solidFill>
                <a:latin typeface="Calibri"/>
              </a:rPr>
              <a:t>Distrito Federal</a:t>
            </a:r>
          </a:p>
          <a:p>
            <a:pPr algn="ctr"/>
            <a:endParaRPr lang="es-MX" b="1" dirty="0" smtClean="0">
              <a:solidFill>
                <a:prstClr val="black"/>
              </a:solidFill>
              <a:latin typeface="Calibri"/>
            </a:endParaRPr>
          </a:p>
          <a:p>
            <a:pPr algn="r"/>
            <a:r>
              <a:rPr lang="es-MX" b="1" cap="small" dirty="0" smtClean="0">
                <a:solidFill>
                  <a:prstClr val="black"/>
                </a:solidFill>
                <a:effectLst>
                  <a:outerShdw blurRad="38100" dist="38100" dir="2700000" algn="tl">
                    <a:srgbClr val="000000">
                      <a:alpha val="43137"/>
                    </a:srgbClr>
                  </a:outerShdw>
                </a:effectLst>
                <a:latin typeface="Calibri"/>
              </a:rPr>
              <a:t>Tel. (55</a:t>
            </a:r>
            <a:r>
              <a:rPr lang="es-MX" b="1" cap="small" dirty="0">
                <a:solidFill>
                  <a:prstClr val="black"/>
                </a:solidFill>
                <a:effectLst>
                  <a:outerShdw blurRad="38100" dist="38100" dir="2700000" algn="tl">
                    <a:srgbClr val="000000">
                      <a:alpha val="43137"/>
                    </a:srgbClr>
                  </a:outerShdw>
                </a:effectLst>
                <a:latin typeface="Calibri"/>
              </a:rPr>
              <a:t>) 5636 </a:t>
            </a:r>
            <a:r>
              <a:rPr lang="es-MX" b="1" cap="small" dirty="0" smtClean="0">
                <a:solidFill>
                  <a:prstClr val="black"/>
                </a:solidFill>
                <a:effectLst>
                  <a:outerShdw blurRad="38100" dist="38100" dir="2700000" algn="tl">
                    <a:srgbClr val="000000">
                      <a:alpha val="43137"/>
                    </a:srgbClr>
                  </a:outerShdw>
                </a:effectLst>
                <a:latin typeface="Calibri"/>
              </a:rPr>
              <a:t>2120 ext. 110</a:t>
            </a:r>
            <a:endParaRPr lang="es-MX" b="1" cap="small" dirty="0">
              <a:solidFill>
                <a:prstClr val="black"/>
              </a:solidFill>
              <a:effectLst>
                <a:outerShdw blurRad="38100" dist="38100" dir="2700000" algn="tl">
                  <a:srgbClr val="000000">
                    <a:alpha val="43137"/>
                  </a:srgbClr>
                </a:outerShdw>
              </a:effectLst>
              <a:latin typeface="Calibri"/>
            </a:endParaRPr>
          </a:p>
          <a:p>
            <a:pPr algn="r"/>
            <a:r>
              <a:rPr lang="es-MX" b="1" cap="small" dirty="0" smtClean="0">
                <a:solidFill>
                  <a:prstClr val="black"/>
                </a:solidFill>
                <a:effectLst>
                  <a:outerShdw blurRad="38100" dist="38100" dir="2700000" algn="tl">
                    <a:srgbClr val="000000">
                      <a:alpha val="43137"/>
                    </a:srgbClr>
                  </a:outerShdw>
                </a:effectLst>
                <a:latin typeface="Calibri"/>
              </a:rPr>
              <a:t>Tel</a:t>
            </a:r>
            <a:r>
              <a:rPr lang="es-ES" b="1" cap="small" dirty="0" smtClean="0">
                <a:solidFill>
                  <a:prstClr val="black"/>
                </a:solidFill>
                <a:effectLst>
                  <a:outerShdw blurRad="38100" dist="38100" dir="2700000" algn="tl">
                    <a:srgbClr val="000000">
                      <a:alpha val="43137"/>
                    </a:srgbClr>
                  </a:outerShdw>
                </a:effectLst>
                <a:latin typeface="Calibri"/>
              </a:rPr>
              <a:t>-INFODF (55) 5636 4636</a:t>
            </a:r>
            <a:endParaRPr lang="es-MX" sz="1600" b="1" spc="300" dirty="0" smtClean="0">
              <a:solidFill>
                <a:prstClr val="black"/>
              </a:solidFill>
              <a:effectLst>
                <a:outerShdw blurRad="38100" dist="38100" dir="2700000" algn="tl">
                  <a:srgbClr val="000000">
                    <a:alpha val="43137"/>
                  </a:srgbClr>
                </a:outerShdw>
              </a:effectLst>
              <a:latin typeface="Calibri"/>
            </a:endParaRPr>
          </a:p>
        </p:txBody>
      </p:sp>
      <p:sp>
        <p:nvSpPr>
          <p:cNvPr id="9" name="15 Rectángulo"/>
          <p:cNvSpPr/>
          <p:nvPr/>
        </p:nvSpPr>
        <p:spPr>
          <a:xfrm>
            <a:off x="251520" y="3638492"/>
            <a:ext cx="8640960" cy="707886"/>
          </a:xfrm>
          <a:prstGeom prst="rect">
            <a:avLst/>
          </a:prstGeom>
        </p:spPr>
        <p:txBody>
          <a:bodyPr wrap="square">
            <a:spAutoFit/>
          </a:bodyPr>
          <a:lstStyle/>
          <a:p>
            <a:pPr algn="ctr"/>
            <a:r>
              <a:rPr lang="es-MX" sz="2000" b="1" dirty="0" smtClean="0">
                <a:solidFill>
                  <a:prstClr val="black"/>
                </a:solidFill>
                <a:latin typeface="Calibri"/>
              </a:rPr>
              <a:t>Twitter: @</a:t>
            </a:r>
            <a:r>
              <a:rPr lang="es-MX" sz="2000" b="1" dirty="0" err="1" smtClean="0">
                <a:solidFill>
                  <a:prstClr val="black"/>
                </a:solidFill>
                <a:latin typeface="Calibri"/>
              </a:rPr>
              <a:t>MdragonC</a:t>
            </a:r>
            <a:endParaRPr lang="es-MX" sz="2000" b="1" dirty="0" smtClean="0">
              <a:solidFill>
                <a:prstClr val="black"/>
              </a:solidFill>
              <a:latin typeface="Calibri"/>
            </a:endParaRPr>
          </a:p>
          <a:p>
            <a:pPr algn="ctr"/>
            <a:r>
              <a:rPr lang="es-MX" sz="2000" b="1" dirty="0" smtClean="0">
                <a:solidFill>
                  <a:prstClr val="black"/>
                </a:solidFill>
                <a:latin typeface="Calibri"/>
              </a:rPr>
              <a:t>Correo electrónico: david.mondragon@infodf.org.mx</a:t>
            </a:r>
          </a:p>
        </p:txBody>
      </p:sp>
    </p:spTree>
    <p:extLst>
      <p:ext uri="{BB962C8B-B14F-4D97-AF65-F5344CB8AC3E}">
        <p14:creationId xmlns:p14="http://schemas.microsoft.com/office/powerpoint/2010/main" val="262341648"/>
      </p:ext>
    </p:extLst>
  </p:cSld>
  <p:clrMapOvr>
    <a:masterClrMapping/>
  </p:clrMapOvr>
  <p:timing>
    <p:tnLst>
      <p:par>
        <p:cTn xmlns:p14="http://schemas.microsoft.com/office/powerpoint/2010/mai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891</TotalTime>
  <Words>2037</Words>
  <Application>Microsoft Macintosh PowerPoint</Application>
  <PresentationFormat>Presentación en pantalla (4:3)</PresentationFormat>
  <Paragraphs>137</Paragraphs>
  <Slides>8</Slides>
  <Notes>7</Notes>
  <HiddenSlides>0</HiddenSlides>
  <MMClips>0</MMClips>
  <ScaleCrop>false</ScaleCrop>
  <HeadingPairs>
    <vt:vector size="4" baseType="variant">
      <vt:variant>
        <vt:lpstr>Tema</vt:lpstr>
      </vt:variant>
      <vt:variant>
        <vt:i4>3</vt:i4>
      </vt:variant>
      <vt:variant>
        <vt:lpstr>Títulos de diapositiva</vt:lpstr>
      </vt:variant>
      <vt:variant>
        <vt:i4>8</vt:i4>
      </vt:variant>
    </vt:vector>
  </HeadingPairs>
  <TitlesOfParts>
    <vt:vector size="11" baseType="lpstr">
      <vt:lpstr>Tema de Office</vt:lpstr>
      <vt:lpstr>Concurrencia</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Barrera Reyes</dc:creator>
  <cp:lastModifiedBy>David Mondragón</cp:lastModifiedBy>
  <cp:revision>79</cp:revision>
  <cp:lastPrinted>2015-05-20T19:48:46Z</cp:lastPrinted>
  <dcterms:created xsi:type="dcterms:W3CDTF">2015-05-19T16:36:18Z</dcterms:created>
  <dcterms:modified xsi:type="dcterms:W3CDTF">2015-05-21T12:13:01Z</dcterms:modified>
</cp:coreProperties>
</file>